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Playfair Display"/>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15B0D9-00D4-48BF-A20D-33F64708AAB7}">
  <a:tblStyle styleId="{FF15B0D9-00D4-48BF-A20D-33F64708AAB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layfairDisplay-bold.fntdata"/><Relationship Id="rId45" Type="http://schemas.openxmlformats.org/officeDocument/2006/relationships/font" Target="fonts/PlayfairDispl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layfairDisplay-boldItalic.fntdata"/><Relationship Id="rId47" Type="http://schemas.openxmlformats.org/officeDocument/2006/relationships/font" Target="fonts/PlayfairDisplay-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ae3fa98b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ae3fa98b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ae3fa98b6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e3fa98b6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a5497d474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a5497d474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ae3fa98b6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ae3fa98b6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ae3fa98b6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ae3fa98b6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ae3fa98b6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ae3fa98b6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ae3fa98b6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ae3fa98b6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9dc56a280b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9dc56a280b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ce6c2a202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ce6c2a202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rgbClr val="333333"/>
                </a:solidFill>
                <a:highlight>
                  <a:srgbClr val="FFFFFF"/>
                </a:highlight>
              </a:rPr>
              <a:t>From the menu bar select Delete . This will bring up the Delete Menu . Then click which you want to delete. We just give user for two things to delete. If you want to more function about that, please follow the future versions.</a:t>
            </a:r>
            <a:endParaRPr sz="1000">
              <a:solidFill>
                <a:srgbClr val="333333"/>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9dc56a280b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9dc56a280b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a52d470e3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a52d470e3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52d470e3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52d470e3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e3fa98b67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ae3fa98b67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52d470e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52d470e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e3fa98b6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ae3fa98b6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52d470e3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52d470e3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ae3fa98b6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ae3fa98b6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9dc56a280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9dc56a280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9ce6c2a20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9ce6c2a20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ae3fa98b67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ae3fa98b67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a52d470e3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a52d470e3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ae3fa98b6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ae3fa98b6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e3fa98b67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e3fa98b67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9ce6c2a2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9ce6c2a2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ae3fa98b67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ae3fa98b67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ae3fa98b67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ae3fa98b67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dc56a280b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9dc56a280b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52d470e3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52d470e3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9dc56a280b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9dc56a280b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a52d470e3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a52d470e3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a52d470e3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a52d470e3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a52d470e3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a52d470e3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ae3fa98b6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ae3fa98b6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ae3fa98b6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ae3fa98b6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a52d470e3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a52d470e3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ae3fa98b6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ae3fa98b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ae3fa98b6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ae3fa98b6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4.gif"/><Relationship Id="rId4" Type="http://schemas.openxmlformats.org/officeDocument/2006/relationships/image" Target="../media/image23.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14725" y="152500"/>
            <a:ext cx="8929500" cy="198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900"/>
              <a:t>Sports League Track-System </a:t>
            </a:r>
            <a:endParaRPr b="1" sz="4900"/>
          </a:p>
        </p:txBody>
      </p:sp>
      <p:sp>
        <p:nvSpPr>
          <p:cNvPr id="55" name="Google Shape;55;p13"/>
          <p:cNvSpPr txBox="1"/>
          <p:nvPr>
            <p:ph idx="1" type="subTitle"/>
          </p:nvPr>
        </p:nvSpPr>
        <p:spPr>
          <a:xfrm>
            <a:off x="622050" y="3306100"/>
            <a:ext cx="7416300" cy="474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Yuxuan Sun, Bingying Liang, Yanxin Wang</a:t>
            </a:r>
            <a:endParaRPr/>
          </a:p>
        </p:txBody>
      </p:sp>
      <p:sp>
        <p:nvSpPr>
          <p:cNvPr id="56" name="Google Shape;56;p13"/>
          <p:cNvSpPr txBox="1"/>
          <p:nvPr>
            <p:ph type="ctrTitle"/>
          </p:nvPr>
        </p:nvSpPr>
        <p:spPr>
          <a:xfrm>
            <a:off x="541575" y="2631700"/>
            <a:ext cx="1474500" cy="41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20"/>
              <a:t>Team 6</a:t>
            </a:r>
            <a:endParaRPr sz="242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761225" y="448700"/>
            <a:ext cx="7621548" cy="3828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3">
            <a:alphaModFix/>
          </a:blip>
          <a:stretch>
            <a:fillRect/>
          </a:stretch>
        </p:blipFill>
        <p:spPr>
          <a:xfrm>
            <a:off x="1131725" y="185300"/>
            <a:ext cx="6597100" cy="429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aphicFrame>
        <p:nvGraphicFramePr>
          <p:cNvPr id="125" name="Google Shape;125;p24"/>
          <p:cNvGraphicFramePr/>
          <p:nvPr/>
        </p:nvGraphicFramePr>
        <p:xfrm>
          <a:off x="486600" y="886475"/>
          <a:ext cx="3000000" cy="3000000"/>
        </p:xfrm>
        <a:graphic>
          <a:graphicData uri="http://schemas.openxmlformats.org/drawingml/2006/table">
            <a:tbl>
              <a:tblPr>
                <a:noFill/>
                <a:tableStyleId>{FF15B0D9-00D4-48BF-A20D-33F64708AAB7}</a:tableStyleId>
              </a:tblPr>
              <a:tblGrid>
                <a:gridCol w="1273600"/>
                <a:gridCol w="1522100"/>
                <a:gridCol w="5477525"/>
              </a:tblGrid>
              <a:tr h="364250">
                <a:tc>
                  <a:txBody>
                    <a:bodyPr/>
                    <a:lstStyle/>
                    <a:p>
                      <a:pPr indent="0" lvl="0" marL="0" rtl="0" algn="ctr">
                        <a:lnSpc>
                          <a:spcPct val="115000"/>
                        </a:lnSpc>
                        <a:spcBef>
                          <a:spcPts val="0"/>
                        </a:spcBef>
                        <a:spcAft>
                          <a:spcPts val="0"/>
                        </a:spcAft>
                        <a:buNone/>
                      </a:pPr>
                      <a:r>
                        <a:rPr b="1" lang="en" sz="1200">
                          <a:solidFill>
                            <a:schemeClr val="dk1"/>
                          </a:solidFill>
                          <a:highlight>
                            <a:schemeClr val="lt1"/>
                          </a:highlight>
                        </a:rPr>
                        <a:t>.py file name</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dk1"/>
                          </a:solidFill>
                          <a:highlight>
                            <a:schemeClr val="lt1"/>
                          </a:highlight>
                        </a:rPr>
                        <a:t>function name</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dk1"/>
                          </a:solidFill>
                          <a:highlight>
                            <a:schemeClr val="lt1"/>
                          </a:highlight>
                        </a:rPr>
                        <a:t>Explanation</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35675">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link_app.py</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link_login, link_register, link_edit</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Using hash encryption to protect passwords security</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35675">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schedule</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groupStage</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Called in function </a:t>
                      </a:r>
                      <a:r>
                        <a:rPr b="1" lang="en" sz="1200">
                          <a:solidFill>
                            <a:schemeClr val="dk1"/>
                          </a:solidFill>
                          <a:highlight>
                            <a:schemeClr val="lt1"/>
                          </a:highlight>
                        </a:rPr>
                        <a:t>link_generate_random_table</a:t>
                      </a:r>
                      <a:r>
                        <a:rPr b="1" lang="en" sz="1200">
                          <a:solidFill>
                            <a:schemeClr val="dk1"/>
                          </a:solidFill>
                          <a:highlight>
                            <a:schemeClr val="lt1"/>
                          </a:highlight>
                        </a:rPr>
                        <a:t> in file </a:t>
                      </a:r>
                      <a:r>
                        <a:rPr b="1" lang="en" sz="1200">
                          <a:solidFill>
                            <a:schemeClr val="dk1"/>
                          </a:solidFill>
                          <a:highlight>
                            <a:schemeClr val="lt1"/>
                          </a:highlight>
                        </a:rPr>
                        <a:t>link_entryinput</a:t>
                      </a:r>
                      <a:r>
                        <a:rPr b="1" lang="en" sz="1200">
                          <a:solidFill>
                            <a:schemeClr val="dk1"/>
                          </a:solidFill>
                          <a:highlight>
                            <a:schemeClr val="lt1"/>
                          </a:highlight>
                        </a:rPr>
                        <a:t>. By using combinations to get a matchup table for all teams in the current league and disrupt the order.</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71375">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link_other.py</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link_score_input</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Called in function </a:t>
                      </a:r>
                      <a:r>
                        <a:rPr b="1" lang="en" sz="1200">
                          <a:solidFill>
                            <a:schemeClr val="dk1"/>
                          </a:solidFill>
                          <a:highlight>
                            <a:schemeClr val="lt1"/>
                          </a:highlight>
                        </a:rPr>
                        <a:t>link_result_input</a:t>
                      </a:r>
                      <a:r>
                        <a:rPr b="1" lang="en" sz="1200">
                          <a:solidFill>
                            <a:schemeClr val="dk1"/>
                          </a:solidFill>
                          <a:highlight>
                            <a:schemeClr val="lt1"/>
                          </a:highlight>
                        </a:rPr>
                        <a:t> in file </a:t>
                      </a:r>
                      <a:r>
                        <a:rPr b="1" lang="en" sz="1200">
                          <a:solidFill>
                            <a:schemeClr val="dk1"/>
                          </a:solidFill>
                          <a:highlight>
                            <a:schemeClr val="lt1"/>
                          </a:highlight>
                        </a:rPr>
                        <a:t>link_entryinput</a:t>
                      </a:r>
                      <a:r>
                        <a:rPr b="1" lang="en" sz="1200">
                          <a:solidFill>
                            <a:schemeClr val="dk1"/>
                          </a:solidFill>
                          <a:highlight>
                            <a:schemeClr val="lt1"/>
                          </a:highlight>
                        </a:rPr>
                        <a:t>. Change the current season team points by calculating the game score of both teams. The winning team accumulates three points, the losing team has no points, and the tie-breakers each accumulate one point.</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35675">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link_other.py</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calculate_rating</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chemeClr val="dk1"/>
                          </a:solidFill>
                          <a:highlight>
                            <a:schemeClr val="lt1"/>
                          </a:highlight>
                        </a:rPr>
                        <a:t>Called in function </a:t>
                      </a:r>
                      <a:r>
                        <a:rPr b="1" lang="en" sz="1200">
                          <a:solidFill>
                            <a:schemeClr val="dk1"/>
                          </a:solidFill>
                          <a:highlight>
                            <a:schemeClr val="lt1"/>
                          </a:highlight>
                        </a:rPr>
                        <a:t>link_rating_query</a:t>
                      </a:r>
                      <a:r>
                        <a:rPr b="1" lang="en" sz="1200">
                          <a:solidFill>
                            <a:schemeClr val="dk1"/>
                          </a:solidFill>
                          <a:highlight>
                            <a:schemeClr val="lt1"/>
                          </a:highlight>
                        </a:rPr>
                        <a:t> in file </a:t>
                      </a:r>
                      <a:r>
                        <a:rPr b="1" lang="en" sz="1200">
                          <a:solidFill>
                            <a:schemeClr val="dk1"/>
                          </a:solidFill>
                          <a:highlight>
                            <a:schemeClr val="lt1"/>
                          </a:highlight>
                        </a:rPr>
                        <a:t>link_entryquery</a:t>
                      </a:r>
                      <a:r>
                        <a:rPr b="1" lang="en" sz="1200">
                          <a:solidFill>
                            <a:schemeClr val="dk1"/>
                          </a:solidFill>
                          <a:highlight>
                            <a:schemeClr val="lt1"/>
                          </a:highlight>
                        </a:rPr>
                        <a:t>.Write a matrix of all the teams in the current league matchups. Then find the eigenvalues of the matrix as the rating of each team.</a:t>
                      </a:r>
                      <a:endParaRPr b="1" sz="12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26" name="Google Shape;126;p24"/>
          <p:cNvSpPr txBox="1"/>
          <p:nvPr/>
        </p:nvSpPr>
        <p:spPr>
          <a:xfrm>
            <a:off x="-42700" y="153700"/>
            <a:ext cx="63534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50">
                <a:solidFill>
                  <a:schemeClr val="dk1"/>
                </a:solidFill>
                <a:latin typeface="Playfair Display"/>
                <a:ea typeface="Playfair Display"/>
                <a:cs typeface="Playfair Display"/>
                <a:sym typeface="Playfair Display"/>
              </a:rPr>
              <a:t>Four highlights in the back-end program</a:t>
            </a:r>
            <a:endParaRPr b="1" sz="2600">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aphicFrame>
        <p:nvGraphicFramePr>
          <p:cNvPr id="131" name="Google Shape;131;p25"/>
          <p:cNvGraphicFramePr/>
          <p:nvPr/>
        </p:nvGraphicFramePr>
        <p:xfrm>
          <a:off x="626288" y="681575"/>
          <a:ext cx="3000000" cy="3000000"/>
        </p:xfrm>
        <a:graphic>
          <a:graphicData uri="http://schemas.openxmlformats.org/drawingml/2006/table">
            <a:tbl>
              <a:tblPr>
                <a:noFill/>
                <a:tableStyleId>{FF15B0D9-00D4-48BF-A20D-33F64708AAB7}</a:tableStyleId>
              </a:tblPr>
              <a:tblGrid>
                <a:gridCol w="1932100"/>
                <a:gridCol w="2152925"/>
                <a:gridCol w="3891425"/>
              </a:tblGrid>
              <a:tr h="652000">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.py file name</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function name</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Explanation</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13875">
                <a:tc>
                  <a:txBody>
                    <a:bodyPr/>
                    <a:lstStyle/>
                    <a:p>
                      <a:pPr indent="0" lvl="0" marL="0" rtl="0" algn="l">
                        <a:lnSpc>
                          <a:spcPct val="115000"/>
                        </a:lnSpc>
                        <a:spcBef>
                          <a:spcPts val="0"/>
                        </a:spcBef>
                        <a:spcAft>
                          <a:spcPts val="0"/>
                        </a:spcAft>
                        <a:buNone/>
                      </a:pPr>
                      <a:r>
                        <a:rPr b="1" lang="en" sz="2100">
                          <a:solidFill>
                            <a:schemeClr val="dk1"/>
                          </a:solidFill>
                          <a:highlight>
                            <a:schemeClr val="lt1"/>
                          </a:highlight>
                        </a:rPr>
                        <a:t>link_app.py</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2100">
                          <a:solidFill>
                            <a:schemeClr val="dk1"/>
                          </a:solidFill>
                          <a:highlight>
                            <a:schemeClr val="lt1"/>
                          </a:highlight>
                        </a:rPr>
                        <a:t>link_login, link_register, link_edit</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2100">
                          <a:solidFill>
                            <a:schemeClr val="dk1"/>
                          </a:solidFill>
                          <a:highlight>
                            <a:schemeClr val="lt1"/>
                          </a:highlight>
                        </a:rPr>
                        <a:t>Using hash encryption to protect passwords security</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32" name="Google Shape;132;p25"/>
          <p:cNvSpPr txBox="1"/>
          <p:nvPr/>
        </p:nvSpPr>
        <p:spPr>
          <a:xfrm>
            <a:off x="364725" y="93925"/>
            <a:ext cx="17601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50">
                <a:solidFill>
                  <a:schemeClr val="dk1"/>
                </a:solidFill>
                <a:latin typeface="Playfair Display"/>
                <a:ea typeface="Playfair Display"/>
                <a:cs typeface="Playfair Display"/>
                <a:sym typeface="Playfair Display"/>
              </a:rPr>
              <a:t>First</a:t>
            </a:r>
            <a:endParaRPr b="1" sz="2600">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aphicFrame>
        <p:nvGraphicFramePr>
          <p:cNvPr id="137" name="Google Shape;137;p26"/>
          <p:cNvGraphicFramePr/>
          <p:nvPr/>
        </p:nvGraphicFramePr>
        <p:xfrm>
          <a:off x="626288" y="681575"/>
          <a:ext cx="3000000" cy="3000000"/>
        </p:xfrm>
        <a:graphic>
          <a:graphicData uri="http://schemas.openxmlformats.org/drawingml/2006/table">
            <a:tbl>
              <a:tblPr>
                <a:noFill/>
                <a:tableStyleId>{FF15B0D9-00D4-48BF-A20D-33F64708AAB7}</a:tableStyleId>
              </a:tblPr>
              <a:tblGrid>
                <a:gridCol w="1932100"/>
                <a:gridCol w="2152925"/>
                <a:gridCol w="3891425"/>
              </a:tblGrid>
              <a:tr h="652000">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.py file name</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function name</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Explanation</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13875">
                <a:tc>
                  <a:txBody>
                    <a:bodyPr/>
                    <a:lstStyle/>
                    <a:p>
                      <a:pPr indent="0" lvl="0" marL="0" rtl="0" algn="l">
                        <a:lnSpc>
                          <a:spcPct val="115000"/>
                        </a:lnSpc>
                        <a:spcBef>
                          <a:spcPts val="0"/>
                        </a:spcBef>
                        <a:spcAft>
                          <a:spcPts val="0"/>
                        </a:spcAft>
                        <a:buNone/>
                      </a:pPr>
                      <a:r>
                        <a:rPr b="1" lang="en" sz="2000">
                          <a:solidFill>
                            <a:schemeClr val="dk1"/>
                          </a:solidFill>
                          <a:highlight>
                            <a:schemeClr val="lt1"/>
                          </a:highlight>
                        </a:rPr>
                        <a:t>schedule</a:t>
                      </a:r>
                      <a:endParaRPr b="1" sz="20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2000">
                          <a:solidFill>
                            <a:schemeClr val="dk1"/>
                          </a:solidFill>
                          <a:highlight>
                            <a:schemeClr val="lt1"/>
                          </a:highlight>
                        </a:rPr>
                        <a:t>groupStage</a:t>
                      </a:r>
                      <a:endParaRPr b="1" sz="20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2000">
                          <a:solidFill>
                            <a:schemeClr val="dk1"/>
                          </a:solidFill>
                          <a:highlight>
                            <a:schemeClr val="lt1"/>
                          </a:highlight>
                        </a:rPr>
                        <a:t>Called in function link_generate_random_table in file link_entryinput. By using combinations to get a matchup table for all teams in the current league and disrupt the order.</a:t>
                      </a:r>
                      <a:endParaRPr b="1" sz="20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38" name="Google Shape;138;p26"/>
          <p:cNvSpPr txBox="1"/>
          <p:nvPr/>
        </p:nvSpPr>
        <p:spPr>
          <a:xfrm>
            <a:off x="529325" y="93925"/>
            <a:ext cx="17601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50">
                <a:solidFill>
                  <a:schemeClr val="dk1"/>
                </a:solidFill>
                <a:latin typeface="Playfair Display"/>
                <a:ea typeface="Playfair Display"/>
                <a:cs typeface="Playfair Display"/>
                <a:sym typeface="Playfair Display"/>
              </a:rPr>
              <a:t>Second</a:t>
            </a:r>
            <a:endParaRPr b="1" sz="2250">
              <a:solidFill>
                <a:schemeClr val="dk1"/>
              </a:solidFill>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aphicFrame>
        <p:nvGraphicFramePr>
          <p:cNvPr id="143" name="Google Shape;143;p27"/>
          <p:cNvGraphicFramePr/>
          <p:nvPr/>
        </p:nvGraphicFramePr>
        <p:xfrm>
          <a:off x="626288" y="681575"/>
          <a:ext cx="3000000" cy="3000000"/>
        </p:xfrm>
        <a:graphic>
          <a:graphicData uri="http://schemas.openxmlformats.org/drawingml/2006/table">
            <a:tbl>
              <a:tblPr>
                <a:noFill/>
                <a:tableStyleId>{FF15B0D9-00D4-48BF-A20D-33F64708AAB7}</a:tableStyleId>
              </a:tblPr>
              <a:tblGrid>
                <a:gridCol w="1932100"/>
                <a:gridCol w="2152925"/>
                <a:gridCol w="3891425"/>
              </a:tblGrid>
              <a:tr h="652000">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.py file name</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function name</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Explanation</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13875">
                <a:tc>
                  <a:txBody>
                    <a:bodyPr/>
                    <a:lstStyle/>
                    <a:p>
                      <a:pPr indent="0" lvl="0" marL="0" rtl="0" algn="l">
                        <a:lnSpc>
                          <a:spcPct val="115000"/>
                        </a:lnSpc>
                        <a:spcBef>
                          <a:spcPts val="0"/>
                        </a:spcBef>
                        <a:spcAft>
                          <a:spcPts val="0"/>
                        </a:spcAft>
                        <a:buNone/>
                      </a:pPr>
                      <a:r>
                        <a:rPr b="1" lang="en" sz="1800">
                          <a:solidFill>
                            <a:schemeClr val="dk1"/>
                          </a:solidFill>
                          <a:highlight>
                            <a:schemeClr val="lt1"/>
                          </a:highlight>
                        </a:rPr>
                        <a:t>link_other.py</a:t>
                      </a:r>
                      <a:endParaRPr b="1" sz="18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800">
                          <a:solidFill>
                            <a:schemeClr val="dk1"/>
                          </a:solidFill>
                          <a:highlight>
                            <a:schemeClr val="lt1"/>
                          </a:highlight>
                        </a:rPr>
                        <a:t>link_score_input</a:t>
                      </a:r>
                      <a:endParaRPr b="1" sz="18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800">
                          <a:solidFill>
                            <a:schemeClr val="dk1"/>
                          </a:solidFill>
                          <a:highlight>
                            <a:schemeClr val="lt1"/>
                          </a:highlight>
                        </a:rPr>
                        <a:t>Called in function link_result_input in file link_entryinput. Change the current season team points by calculating the game score of both teams. The winning team accumulates three points, the losing team has no points, and the tie-breakers each accumulate one point.</a:t>
                      </a:r>
                      <a:endParaRPr b="1" sz="18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4" name="Google Shape;144;p27"/>
          <p:cNvSpPr txBox="1"/>
          <p:nvPr/>
        </p:nvSpPr>
        <p:spPr>
          <a:xfrm>
            <a:off x="529325" y="93925"/>
            <a:ext cx="17601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50">
                <a:solidFill>
                  <a:schemeClr val="dk1"/>
                </a:solidFill>
                <a:latin typeface="Playfair Display"/>
                <a:ea typeface="Playfair Display"/>
                <a:cs typeface="Playfair Display"/>
                <a:sym typeface="Playfair Display"/>
              </a:rPr>
              <a:t>Third</a:t>
            </a:r>
            <a:endParaRPr b="1" sz="2600">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aphicFrame>
        <p:nvGraphicFramePr>
          <p:cNvPr id="149" name="Google Shape;149;p28"/>
          <p:cNvGraphicFramePr/>
          <p:nvPr/>
        </p:nvGraphicFramePr>
        <p:xfrm>
          <a:off x="440125" y="616975"/>
          <a:ext cx="3000000" cy="3000000"/>
        </p:xfrm>
        <a:graphic>
          <a:graphicData uri="http://schemas.openxmlformats.org/drawingml/2006/table">
            <a:tbl>
              <a:tblPr>
                <a:noFill/>
                <a:tableStyleId>{FF15B0D9-00D4-48BF-A20D-33F64708AAB7}</a:tableStyleId>
              </a:tblPr>
              <a:tblGrid>
                <a:gridCol w="2001675"/>
                <a:gridCol w="2230475"/>
                <a:gridCol w="4031575"/>
              </a:tblGrid>
              <a:tr h="701375">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.py file name</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function name</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100">
                          <a:solidFill>
                            <a:schemeClr val="dk1"/>
                          </a:solidFill>
                          <a:highlight>
                            <a:schemeClr val="lt1"/>
                          </a:highlight>
                        </a:rPr>
                        <a:t>Explanation</a:t>
                      </a:r>
                      <a:endParaRPr b="1" sz="21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4500">
                <a:tc>
                  <a:txBody>
                    <a:bodyPr/>
                    <a:lstStyle/>
                    <a:p>
                      <a:pPr indent="0" lvl="0" marL="0" rtl="0" algn="l">
                        <a:lnSpc>
                          <a:spcPct val="115000"/>
                        </a:lnSpc>
                        <a:spcBef>
                          <a:spcPts val="0"/>
                        </a:spcBef>
                        <a:spcAft>
                          <a:spcPts val="0"/>
                        </a:spcAft>
                        <a:buNone/>
                      </a:pPr>
                      <a:r>
                        <a:rPr b="1" lang="en" sz="1900">
                          <a:solidFill>
                            <a:schemeClr val="dk1"/>
                          </a:solidFill>
                          <a:highlight>
                            <a:schemeClr val="lt1"/>
                          </a:highlight>
                        </a:rPr>
                        <a:t>link_other.py</a:t>
                      </a:r>
                      <a:endParaRPr b="1" sz="19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900">
                          <a:solidFill>
                            <a:schemeClr val="dk1"/>
                          </a:solidFill>
                          <a:highlight>
                            <a:schemeClr val="lt1"/>
                          </a:highlight>
                        </a:rPr>
                        <a:t>calculate_rating</a:t>
                      </a:r>
                      <a:endParaRPr b="1" sz="19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900">
                          <a:solidFill>
                            <a:schemeClr val="dk1"/>
                          </a:solidFill>
                          <a:highlight>
                            <a:schemeClr val="lt1"/>
                          </a:highlight>
                        </a:rPr>
                        <a:t>Called in function link_rating_query in file link_entryquery.Write a matrix of all the teams in the current league matchups. Then find the eigenvalues of the matrix as the rating of each team.</a:t>
                      </a:r>
                      <a:endParaRPr b="1" sz="1900">
                        <a:solidFill>
                          <a:schemeClr val="dk1"/>
                        </a:solidFill>
                        <a:highlight>
                          <a:schemeClr val="lt1"/>
                        </a:highlight>
                      </a:endParaRPr>
                    </a:p>
                  </a:txBody>
                  <a:tcPr marT="57150" marB="57150" marR="123825" marL="1238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50" name="Google Shape;150;p28"/>
          <p:cNvSpPr txBox="1"/>
          <p:nvPr/>
        </p:nvSpPr>
        <p:spPr>
          <a:xfrm>
            <a:off x="529325" y="93925"/>
            <a:ext cx="17601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50">
                <a:solidFill>
                  <a:schemeClr val="dk1"/>
                </a:solidFill>
                <a:latin typeface="Playfair Display"/>
                <a:ea typeface="Playfair Display"/>
                <a:cs typeface="Playfair Display"/>
                <a:sym typeface="Playfair Display"/>
              </a:rPr>
              <a:t>Fourth</a:t>
            </a:r>
            <a:endParaRPr b="1" sz="2600">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Login</a:t>
            </a:r>
            <a:endParaRPr b="1">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61075" y="382775"/>
            <a:ext cx="4619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609">
                <a:latin typeface="Playfair Display"/>
                <a:ea typeface="Playfair Display"/>
                <a:cs typeface="Playfair Display"/>
                <a:sym typeface="Playfair Display"/>
              </a:rPr>
              <a:t>Login &amp; Register</a:t>
            </a:r>
            <a:endParaRPr b="1" sz="3609">
              <a:latin typeface="Playfair Display"/>
              <a:ea typeface="Playfair Display"/>
              <a:cs typeface="Playfair Display"/>
              <a:sym typeface="Playfair Display"/>
            </a:endParaRPr>
          </a:p>
        </p:txBody>
      </p:sp>
      <p:sp>
        <p:nvSpPr>
          <p:cNvPr id="161" name="Google Shape;161;p30"/>
          <p:cNvSpPr txBox="1"/>
          <p:nvPr>
            <p:ph idx="4294967295" type="subTitle"/>
          </p:nvPr>
        </p:nvSpPr>
        <p:spPr>
          <a:xfrm>
            <a:off x="1958750" y="3695050"/>
            <a:ext cx="4683900" cy="1343700"/>
          </a:xfrm>
          <a:prstGeom prst="rect">
            <a:avLst/>
          </a:prstGeom>
        </p:spPr>
        <p:txBody>
          <a:bodyPr anchorCtr="0" anchor="t" bIns="91425" lIns="91425" spcFirstLastPara="1" rIns="91425" wrap="square" tIns="91425">
            <a:normAutofit fontScale="70000" lnSpcReduction="10000"/>
          </a:bodyPr>
          <a:lstStyle/>
          <a:p>
            <a:pPr indent="-330754" lvl="0" marL="457200" rtl="0" algn="l">
              <a:lnSpc>
                <a:spcPct val="115000"/>
              </a:lnSpc>
              <a:spcBef>
                <a:spcPts val="1200"/>
              </a:spcBef>
              <a:spcAft>
                <a:spcPts val="0"/>
              </a:spcAft>
              <a:buClr>
                <a:schemeClr val="dk1"/>
              </a:buClr>
              <a:buSzPct val="100000"/>
              <a:buChar char="●"/>
            </a:pPr>
            <a:r>
              <a:rPr lang="en" sz="2298">
                <a:solidFill>
                  <a:schemeClr val="dk1"/>
                </a:solidFill>
                <a:highlight>
                  <a:schemeClr val="lt1"/>
                </a:highlight>
              </a:rPr>
              <a:t>S</a:t>
            </a:r>
            <a:r>
              <a:rPr lang="en" sz="2298">
                <a:solidFill>
                  <a:schemeClr val="dk1"/>
                </a:solidFill>
                <a:highlight>
                  <a:schemeClr val="lt1"/>
                </a:highlight>
                <a:latin typeface="Arial"/>
                <a:ea typeface="Arial"/>
                <a:cs typeface="Arial"/>
                <a:sym typeface="Arial"/>
              </a:rPr>
              <a:t>uccessful login </a:t>
            </a:r>
            <a:r>
              <a:rPr lang="en" sz="2298">
                <a:solidFill>
                  <a:schemeClr val="dk1"/>
                </a:solidFill>
                <a:highlight>
                  <a:schemeClr val="lt1"/>
                </a:highlight>
              </a:rPr>
              <a:t>-&gt; </a:t>
            </a:r>
            <a:r>
              <a:rPr lang="en" sz="2298">
                <a:solidFill>
                  <a:schemeClr val="dk1"/>
                </a:solidFill>
                <a:highlight>
                  <a:schemeClr val="lt1"/>
                </a:highlight>
                <a:latin typeface="Arial"/>
                <a:ea typeface="Arial"/>
                <a:cs typeface="Arial"/>
                <a:sym typeface="Arial"/>
              </a:rPr>
              <a:t>main system menu. </a:t>
            </a:r>
            <a:endParaRPr sz="2298">
              <a:solidFill>
                <a:schemeClr val="dk1"/>
              </a:solidFill>
              <a:highlight>
                <a:schemeClr val="lt1"/>
              </a:highlight>
            </a:endParaRPr>
          </a:p>
          <a:p>
            <a:pPr indent="-330754" lvl="0" marL="457200" rtl="0" algn="l">
              <a:lnSpc>
                <a:spcPct val="115000"/>
              </a:lnSpc>
              <a:spcBef>
                <a:spcPts val="0"/>
              </a:spcBef>
              <a:spcAft>
                <a:spcPts val="0"/>
              </a:spcAft>
              <a:buClr>
                <a:schemeClr val="dk1"/>
              </a:buClr>
              <a:buSzPct val="100000"/>
              <a:buChar char="●"/>
            </a:pPr>
            <a:r>
              <a:rPr lang="en" sz="2298">
                <a:solidFill>
                  <a:schemeClr val="dk1"/>
                </a:solidFill>
                <a:highlight>
                  <a:schemeClr val="lt1"/>
                </a:highlight>
              </a:rPr>
              <a:t>S</a:t>
            </a:r>
            <a:r>
              <a:rPr lang="en" sz="2298">
                <a:solidFill>
                  <a:schemeClr val="dk1"/>
                </a:solidFill>
                <a:highlight>
                  <a:schemeClr val="lt1"/>
                </a:highlight>
                <a:latin typeface="Arial"/>
                <a:ea typeface="Arial"/>
                <a:cs typeface="Arial"/>
                <a:sym typeface="Arial"/>
              </a:rPr>
              <a:t>af</a:t>
            </a:r>
            <a:r>
              <a:rPr lang="en" sz="2298">
                <a:solidFill>
                  <a:schemeClr val="dk1"/>
                </a:solidFill>
                <a:highlight>
                  <a:schemeClr val="lt1"/>
                </a:highlight>
              </a:rPr>
              <a:t>ety</a:t>
            </a:r>
            <a:r>
              <a:rPr lang="en" sz="2298">
                <a:solidFill>
                  <a:schemeClr val="dk1"/>
                </a:solidFill>
                <a:highlight>
                  <a:schemeClr val="lt1"/>
                </a:highlight>
                <a:latin typeface="Arial"/>
                <a:ea typeface="Arial"/>
                <a:cs typeface="Arial"/>
                <a:sym typeface="Arial"/>
              </a:rPr>
              <a:t> system and want </a:t>
            </a:r>
            <a:r>
              <a:rPr lang="en" sz="2298">
                <a:solidFill>
                  <a:schemeClr val="dk1"/>
                </a:solidFill>
                <a:highlight>
                  <a:schemeClr val="lt1"/>
                </a:highlight>
              </a:rPr>
              <a:t>users</a:t>
            </a:r>
            <a:r>
              <a:rPr lang="en" sz="2298">
                <a:solidFill>
                  <a:schemeClr val="dk1"/>
                </a:solidFill>
                <a:highlight>
                  <a:schemeClr val="lt1"/>
                </a:highlight>
                <a:latin typeface="Arial"/>
                <a:ea typeface="Arial"/>
                <a:cs typeface="Arial"/>
                <a:sym typeface="Arial"/>
              </a:rPr>
              <a:t> to join us. </a:t>
            </a:r>
            <a:endParaRPr sz="2298">
              <a:solidFill>
                <a:schemeClr val="dk1"/>
              </a:solidFill>
              <a:highlight>
                <a:schemeClr val="lt1"/>
              </a:highlight>
              <a:latin typeface="Arial"/>
              <a:ea typeface="Arial"/>
              <a:cs typeface="Arial"/>
              <a:sym typeface="Arial"/>
            </a:endParaRPr>
          </a:p>
          <a:p>
            <a:pPr indent="0" lvl="0" marL="0" rtl="0" algn="l">
              <a:lnSpc>
                <a:spcPct val="115000"/>
              </a:lnSpc>
              <a:spcBef>
                <a:spcPts val="1200"/>
              </a:spcBef>
              <a:spcAft>
                <a:spcPts val="0"/>
              </a:spcAft>
              <a:buNone/>
            </a:pPr>
            <a:r>
              <a:t/>
            </a:r>
            <a:endParaRPr sz="1000">
              <a:solidFill>
                <a:schemeClr val="dk1"/>
              </a:solidFill>
              <a:highlight>
                <a:schemeClr val="lt1"/>
              </a:highlight>
              <a:latin typeface="Arial"/>
              <a:ea typeface="Arial"/>
              <a:cs typeface="Arial"/>
              <a:sym typeface="Arial"/>
            </a:endParaRPr>
          </a:p>
          <a:p>
            <a:pPr indent="0" lvl="0" marL="0" rtl="0" algn="l">
              <a:spcBef>
                <a:spcPts val="1200"/>
              </a:spcBef>
              <a:spcAft>
                <a:spcPts val="1200"/>
              </a:spcAft>
              <a:buNone/>
            </a:pPr>
            <a:r>
              <a:t/>
            </a:r>
            <a:endParaRPr/>
          </a:p>
        </p:txBody>
      </p:sp>
      <p:pic>
        <p:nvPicPr>
          <p:cNvPr id="162" name="Google Shape;162;p30"/>
          <p:cNvPicPr preferRelativeResize="0"/>
          <p:nvPr/>
        </p:nvPicPr>
        <p:blipFill>
          <a:blip r:embed="rId3">
            <a:alphaModFix/>
          </a:blip>
          <a:stretch>
            <a:fillRect/>
          </a:stretch>
        </p:blipFill>
        <p:spPr>
          <a:xfrm>
            <a:off x="1135775" y="1358125"/>
            <a:ext cx="6655915" cy="203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Add</a:t>
            </a:r>
            <a:endParaRPr b="1">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500550" y="1348575"/>
            <a:ext cx="8335276" cy="2972550"/>
          </a:xfrm>
          <a:prstGeom prst="rect">
            <a:avLst/>
          </a:prstGeom>
          <a:noFill/>
          <a:ln>
            <a:noFill/>
          </a:ln>
        </p:spPr>
      </p:pic>
      <p:sp>
        <p:nvSpPr>
          <p:cNvPr id="62" name="Google Shape;62;p14"/>
          <p:cNvSpPr txBox="1"/>
          <p:nvPr/>
        </p:nvSpPr>
        <p:spPr>
          <a:xfrm>
            <a:off x="425075" y="13840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4800">
                <a:solidFill>
                  <a:schemeClr val="dk1"/>
                </a:solidFill>
                <a:latin typeface="Playfair Display"/>
                <a:ea typeface="Playfair Display"/>
                <a:cs typeface="Playfair Display"/>
                <a:sym typeface="Playfair Display"/>
              </a:rPr>
              <a:t>Frontend</a:t>
            </a:r>
            <a:endParaRPr b="1" sz="3000">
              <a:solidFill>
                <a:srgbClr val="333333"/>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idx="4294967295" type="title"/>
          </p:nvPr>
        </p:nvSpPr>
        <p:spPr>
          <a:xfrm>
            <a:off x="125600" y="68200"/>
            <a:ext cx="5702100" cy="75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900">
                <a:latin typeface="Playfair Display"/>
                <a:ea typeface="Playfair Display"/>
                <a:cs typeface="Playfair Display"/>
                <a:sym typeface="Playfair Display"/>
              </a:rPr>
              <a:t>Add a new league </a:t>
            </a:r>
            <a:endParaRPr b="1" sz="3900">
              <a:latin typeface="Playfair Display"/>
              <a:ea typeface="Playfair Display"/>
              <a:cs typeface="Playfair Display"/>
              <a:sym typeface="Playfair Display"/>
            </a:endParaRPr>
          </a:p>
        </p:txBody>
      </p:sp>
      <p:sp>
        <p:nvSpPr>
          <p:cNvPr id="173" name="Google Shape;173;p32"/>
          <p:cNvSpPr txBox="1"/>
          <p:nvPr>
            <p:ph idx="4294967295" type="subTitle"/>
          </p:nvPr>
        </p:nvSpPr>
        <p:spPr>
          <a:xfrm>
            <a:off x="1856050" y="3925650"/>
            <a:ext cx="5765700" cy="1004100"/>
          </a:xfrm>
          <a:prstGeom prst="rect">
            <a:avLst/>
          </a:prstGeom>
        </p:spPr>
        <p:txBody>
          <a:bodyPr anchorCtr="0" anchor="t" bIns="91425" lIns="91425" spcFirstLastPara="1" rIns="91425" wrap="square" tIns="91425">
            <a:normAutofit fontScale="25000" lnSpcReduction="20000"/>
          </a:bodyPr>
          <a:lstStyle/>
          <a:p>
            <a:pPr indent="-327707" lvl="0" marL="457200" rtl="0" algn="l">
              <a:lnSpc>
                <a:spcPct val="115000"/>
              </a:lnSpc>
              <a:spcBef>
                <a:spcPts val="1200"/>
              </a:spcBef>
              <a:spcAft>
                <a:spcPts val="0"/>
              </a:spcAft>
              <a:buClr>
                <a:schemeClr val="dk1"/>
              </a:buClr>
              <a:buSzPct val="100000"/>
              <a:buChar char="●"/>
            </a:pPr>
            <a:r>
              <a:rPr lang="en" sz="6243">
                <a:solidFill>
                  <a:schemeClr val="dk1"/>
                </a:solidFill>
                <a:highlight>
                  <a:schemeClr val="lt1"/>
                </a:highlight>
                <a:latin typeface="Arial"/>
                <a:ea typeface="Arial"/>
                <a:cs typeface="Arial"/>
                <a:sym typeface="Arial"/>
              </a:rPr>
              <a:t>menu bar </a:t>
            </a:r>
            <a:r>
              <a:rPr lang="en" sz="6243">
                <a:solidFill>
                  <a:schemeClr val="dk1"/>
                </a:solidFill>
                <a:highlight>
                  <a:schemeClr val="lt1"/>
                </a:highlight>
              </a:rPr>
              <a:t>-&gt;</a:t>
            </a:r>
            <a:r>
              <a:rPr lang="en" sz="6243">
                <a:solidFill>
                  <a:schemeClr val="dk1"/>
                </a:solidFill>
                <a:highlight>
                  <a:schemeClr val="lt1"/>
                </a:highlight>
                <a:latin typeface="Arial"/>
                <a:ea typeface="Arial"/>
                <a:cs typeface="Arial"/>
                <a:sym typeface="Arial"/>
              </a:rPr>
              <a:t> Add </a:t>
            </a:r>
            <a:r>
              <a:rPr lang="en" sz="6243">
                <a:solidFill>
                  <a:schemeClr val="dk1"/>
                </a:solidFill>
                <a:highlight>
                  <a:schemeClr val="lt1"/>
                </a:highlight>
              </a:rPr>
              <a:t>-&gt; </a:t>
            </a:r>
            <a:r>
              <a:rPr lang="en" sz="6243">
                <a:solidFill>
                  <a:schemeClr val="dk1"/>
                </a:solidFill>
                <a:highlight>
                  <a:schemeClr val="lt1"/>
                </a:highlight>
                <a:latin typeface="Arial"/>
                <a:ea typeface="Arial"/>
                <a:cs typeface="Arial"/>
                <a:sym typeface="Arial"/>
              </a:rPr>
              <a:t>Add Menu</a:t>
            </a:r>
            <a:r>
              <a:rPr lang="en" sz="6243">
                <a:solidFill>
                  <a:schemeClr val="dk1"/>
                </a:solidFill>
                <a:highlight>
                  <a:schemeClr val="lt1"/>
                </a:highlight>
              </a:rPr>
              <a:t>.</a:t>
            </a:r>
            <a:endParaRPr sz="6243">
              <a:solidFill>
                <a:schemeClr val="dk1"/>
              </a:solidFill>
              <a:highlight>
                <a:schemeClr val="lt1"/>
              </a:highlight>
            </a:endParaRPr>
          </a:p>
          <a:p>
            <a:pPr indent="-327707" lvl="0" marL="457200" rtl="0" algn="l">
              <a:lnSpc>
                <a:spcPct val="115000"/>
              </a:lnSpc>
              <a:spcBef>
                <a:spcPts val="0"/>
              </a:spcBef>
              <a:spcAft>
                <a:spcPts val="0"/>
              </a:spcAft>
              <a:buClr>
                <a:schemeClr val="dk1"/>
              </a:buClr>
              <a:buSzPct val="100000"/>
              <a:buChar char="●"/>
            </a:pPr>
            <a:r>
              <a:rPr lang="en" sz="6243">
                <a:solidFill>
                  <a:schemeClr val="dk1"/>
                </a:solidFill>
                <a:highlight>
                  <a:schemeClr val="lt1"/>
                </a:highlight>
              </a:rPr>
              <a:t>Users</a:t>
            </a:r>
            <a:r>
              <a:rPr lang="en" sz="6243">
                <a:solidFill>
                  <a:schemeClr val="dk1"/>
                </a:solidFill>
                <a:highlight>
                  <a:schemeClr val="lt1"/>
                </a:highlight>
                <a:latin typeface="Arial"/>
                <a:ea typeface="Arial"/>
                <a:cs typeface="Arial"/>
                <a:sym typeface="Arial"/>
              </a:rPr>
              <a:t> cannot input null or </a:t>
            </a:r>
            <a:r>
              <a:rPr lang="en" sz="6243">
                <a:solidFill>
                  <a:schemeClr val="dk1"/>
                </a:solidFill>
                <a:highlight>
                  <a:schemeClr val="lt1"/>
                </a:highlight>
              </a:rPr>
              <a:t>data already i</a:t>
            </a:r>
            <a:r>
              <a:rPr lang="en" sz="6243">
                <a:solidFill>
                  <a:schemeClr val="dk1"/>
                </a:solidFill>
                <a:highlight>
                  <a:schemeClr val="lt1"/>
                </a:highlight>
                <a:latin typeface="Arial"/>
                <a:ea typeface="Arial"/>
                <a:cs typeface="Arial"/>
                <a:sym typeface="Arial"/>
              </a:rPr>
              <a:t>n the database. </a:t>
            </a:r>
            <a:endParaRPr sz="6243">
              <a:solidFill>
                <a:schemeClr val="dk1"/>
              </a:solidFill>
              <a:highlight>
                <a:schemeClr val="lt1"/>
              </a:highlight>
              <a:latin typeface="Arial"/>
              <a:ea typeface="Arial"/>
              <a:cs typeface="Arial"/>
              <a:sym typeface="Arial"/>
            </a:endParaRPr>
          </a:p>
          <a:p>
            <a:pPr indent="0" lvl="0" marL="457200" rtl="0" algn="l">
              <a:lnSpc>
                <a:spcPct val="115000"/>
              </a:lnSpc>
              <a:spcBef>
                <a:spcPts val="1200"/>
              </a:spcBef>
              <a:spcAft>
                <a:spcPts val="0"/>
              </a:spcAft>
              <a:buNone/>
            </a:pPr>
            <a:r>
              <a:rPr lang="en" sz="6243">
                <a:solidFill>
                  <a:schemeClr val="dk1"/>
                </a:solidFill>
                <a:highlight>
                  <a:schemeClr val="lt1"/>
                </a:highlight>
                <a:latin typeface="Arial"/>
                <a:ea typeface="Arial"/>
                <a:cs typeface="Arial"/>
                <a:sym typeface="Arial"/>
              </a:rPr>
              <a:t>We have some limit on that. </a:t>
            </a:r>
            <a:endParaRPr sz="6243">
              <a:solidFill>
                <a:schemeClr val="dk1"/>
              </a:solidFill>
              <a:highlight>
                <a:schemeClr val="lt1"/>
              </a:highlight>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333333"/>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174" name="Google Shape;174;p32"/>
          <p:cNvPicPr preferRelativeResize="0"/>
          <p:nvPr/>
        </p:nvPicPr>
        <p:blipFill>
          <a:blip r:embed="rId3">
            <a:alphaModFix/>
          </a:blip>
          <a:stretch>
            <a:fillRect/>
          </a:stretch>
        </p:blipFill>
        <p:spPr>
          <a:xfrm>
            <a:off x="942475" y="827200"/>
            <a:ext cx="7393725" cy="285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nvSpPr>
        <p:spPr>
          <a:xfrm>
            <a:off x="197500" y="0"/>
            <a:ext cx="7457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chemeClr val="dk1"/>
                </a:solidFill>
                <a:latin typeface="Playfair Display"/>
                <a:ea typeface="Playfair Display"/>
                <a:cs typeface="Playfair Display"/>
                <a:sym typeface="Playfair Display"/>
              </a:rPr>
              <a:t>Add a new team</a:t>
            </a:r>
            <a:endParaRPr/>
          </a:p>
        </p:txBody>
      </p:sp>
      <p:pic>
        <p:nvPicPr>
          <p:cNvPr id="180" name="Google Shape;180;p33"/>
          <p:cNvPicPr preferRelativeResize="0"/>
          <p:nvPr/>
        </p:nvPicPr>
        <p:blipFill>
          <a:blip r:embed="rId3">
            <a:alphaModFix/>
          </a:blip>
          <a:stretch>
            <a:fillRect/>
          </a:stretch>
        </p:blipFill>
        <p:spPr>
          <a:xfrm>
            <a:off x="1152900" y="785099"/>
            <a:ext cx="6912701" cy="3347925"/>
          </a:xfrm>
          <a:prstGeom prst="rect">
            <a:avLst/>
          </a:prstGeom>
          <a:noFill/>
          <a:ln>
            <a:noFill/>
          </a:ln>
        </p:spPr>
      </p:pic>
      <p:sp>
        <p:nvSpPr>
          <p:cNvPr id="181" name="Google Shape;181;p33"/>
          <p:cNvSpPr txBox="1"/>
          <p:nvPr/>
        </p:nvSpPr>
        <p:spPr>
          <a:xfrm>
            <a:off x="1773588" y="4332350"/>
            <a:ext cx="5596800" cy="437700"/>
          </a:xfrm>
          <a:prstGeom prst="rect">
            <a:avLst/>
          </a:prstGeom>
          <a:noFill/>
          <a:ln>
            <a:noFill/>
          </a:ln>
        </p:spPr>
        <p:txBody>
          <a:bodyPr anchorCtr="0" anchor="t" bIns="91425" lIns="91425" spcFirstLastPara="1" rIns="91425" wrap="square" tIns="91425">
            <a:spAutoFit/>
          </a:bodyPr>
          <a:lstStyle/>
          <a:p>
            <a:pPr indent="-332930" lvl="0" marL="457200" rtl="0" algn="l">
              <a:lnSpc>
                <a:spcPct val="115000"/>
              </a:lnSpc>
              <a:spcBef>
                <a:spcPts val="1200"/>
              </a:spcBef>
              <a:spcAft>
                <a:spcPts val="0"/>
              </a:spcAft>
              <a:buClr>
                <a:schemeClr val="dk1"/>
              </a:buClr>
              <a:buSzPts val="1643"/>
              <a:buChar char="●"/>
            </a:pPr>
            <a:r>
              <a:rPr lang="en" sz="1643">
                <a:solidFill>
                  <a:schemeClr val="dk1"/>
                </a:solidFill>
                <a:highlight>
                  <a:schemeClr val="lt1"/>
                </a:highlight>
              </a:rPr>
              <a:t>If user do not input the rating we will set it 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idx="4294967295" type="title"/>
          </p:nvPr>
        </p:nvSpPr>
        <p:spPr>
          <a:xfrm>
            <a:off x="220125" y="181194"/>
            <a:ext cx="3928800" cy="89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Add a new season </a:t>
            </a:r>
            <a:endParaRPr b="1">
              <a:latin typeface="Playfair Display"/>
              <a:ea typeface="Playfair Display"/>
              <a:cs typeface="Playfair Display"/>
              <a:sym typeface="Playfair Display"/>
            </a:endParaRPr>
          </a:p>
        </p:txBody>
      </p:sp>
      <p:pic>
        <p:nvPicPr>
          <p:cNvPr id="187" name="Google Shape;187;p34"/>
          <p:cNvPicPr preferRelativeResize="0"/>
          <p:nvPr/>
        </p:nvPicPr>
        <p:blipFill>
          <a:blip r:embed="rId3">
            <a:alphaModFix/>
          </a:blip>
          <a:stretch>
            <a:fillRect/>
          </a:stretch>
        </p:blipFill>
        <p:spPr>
          <a:xfrm>
            <a:off x="1517037" y="865300"/>
            <a:ext cx="5986775" cy="3291700"/>
          </a:xfrm>
          <a:prstGeom prst="rect">
            <a:avLst/>
          </a:prstGeom>
          <a:noFill/>
          <a:ln>
            <a:noFill/>
          </a:ln>
        </p:spPr>
      </p:pic>
      <p:sp>
        <p:nvSpPr>
          <p:cNvPr id="188" name="Google Shape;188;p34"/>
          <p:cNvSpPr txBox="1"/>
          <p:nvPr>
            <p:ph idx="4294967295" type="subTitle"/>
          </p:nvPr>
        </p:nvSpPr>
        <p:spPr>
          <a:xfrm>
            <a:off x="1580175" y="4321575"/>
            <a:ext cx="6214500" cy="617100"/>
          </a:xfrm>
          <a:prstGeom prst="rect">
            <a:avLst/>
          </a:prstGeom>
        </p:spPr>
        <p:txBody>
          <a:bodyPr anchorCtr="0" anchor="t" bIns="91425" lIns="91425" spcFirstLastPara="1" rIns="91425" wrap="square" tIns="91425">
            <a:normAutofit fontScale="25000" lnSpcReduction="20000"/>
          </a:bodyPr>
          <a:lstStyle/>
          <a:p>
            <a:pPr indent="-321357" lvl="0" marL="457200" rtl="0" algn="l">
              <a:lnSpc>
                <a:spcPct val="115000"/>
              </a:lnSpc>
              <a:spcBef>
                <a:spcPts val="1200"/>
              </a:spcBef>
              <a:spcAft>
                <a:spcPts val="0"/>
              </a:spcAft>
              <a:buClr>
                <a:schemeClr val="dk1"/>
              </a:buClr>
              <a:buSzPct val="100000"/>
              <a:buChar char="●"/>
            </a:pPr>
            <a:r>
              <a:rPr lang="en" sz="5843">
                <a:solidFill>
                  <a:schemeClr val="dk1"/>
                </a:solidFill>
                <a:highlight>
                  <a:schemeClr val="lt1"/>
                </a:highlight>
              </a:rPr>
              <a:t>we will do some data cleaning and also check from the database. </a:t>
            </a:r>
            <a:endParaRPr sz="5043">
              <a:solidFill>
                <a:schemeClr val="dk1"/>
              </a:solidFill>
              <a:highlight>
                <a:schemeClr val="lt1"/>
              </a:highlight>
            </a:endParaRPr>
          </a:p>
          <a:p>
            <a:pPr indent="0" lvl="0" marL="0" rtl="0" algn="l">
              <a:lnSpc>
                <a:spcPct val="115000"/>
              </a:lnSpc>
              <a:spcBef>
                <a:spcPts val="1200"/>
              </a:spcBef>
              <a:spcAft>
                <a:spcPts val="0"/>
              </a:spcAft>
              <a:buNone/>
            </a:pPr>
            <a:r>
              <a:t/>
            </a:r>
            <a:endParaRPr sz="4643">
              <a:solidFill>
                <a:schemeClr val="dk1"/>
              </a:solidFill>
              <a:highlight>
                <a:schemeClr val="lt1"/>
              </a:highlight>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333333"/>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nvSpPr>
        <p:spPr>
          <a:xfrm>
            <a:off x="312725" y="139900"/>
            <a:ext cx="400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Playfair Display"/>
                <a:ea typeface="Playfair Display"/>
                <a:cs typeface="Playfair Display"/>
                <a:sym typeface="Playfair Display"/>
              </a:rPr>
              <a:t>Add a new </a:t>
            </a:r>
            <a:r>
              <a:rPr b="1" lang="en" sz="2800">
                <a:solidFill>
                  <a:schemeClr val="dk1"/>
                </a:solidFill>
                <a:latin typeface="Playfair Display"/>
                <a:ea typeface="Playfair Display"/>
                <a:cs typeface="Playfair Display"/>
                <a:sym typeface="Playfair Display"/>
              </a:rPr>
              <a:t>result</a:t>
            </a:r>
            <a:endParaRPr b="1">
              <a:latin typeface="Playfair Display"/>
              <a:ea typeface="Playfair Display"/>
              <a:cs typeface="Playfair Display"/>
              <a:sym typeface="Playfair Display"/>
            </a:endParaRPr>
          </a:p>
        </p:txBody>
      </p:sp>
      <p:pic>
        <p:nvPicPr>
          <p:cNvPr id="194" name="Google Shape;194;p35"/>
          <p:cNvPicPr preferRelativeResize="0"/>
          <p:nvPr/>
        </p:nvPicPr>
        <p:blipFill>
          <a:blip r:embed="rId3">
            <a:alphaModFix/>
          </a:blip>
          <a:stretch>
            <a:fillRect/>
          </a:stretch>
        </p:blipFill>
        <p:spPr>
          <a:xfrm>
            <a:off x="1567650" y="685400"/>
            <a:ext cx="6008701" cy="3508449"/>
          </a:xfrm>
          <a:prstGeom prst="rect">
            <a:avLst/>
          </a:prstGeom>
          <a:noFill/>
          <a:ln>
            <a:noFill/>
          </a:ln>
        </p:spPr>
      </p:pic>
      <p:sp>
        <p:nvSpPr>
          <p:cNvPr id="195" name="Google Shape;195;p35"/>
          <p:cNvSpPr txBox="1"/>
          <p:nvPr/>
        </p:nvSpPr>
        <p:spPr>
          <a:xfrm>
            <a:off x="1608425" y="4320575"/>
            <a:ext cx="60087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Char char="●"/>
            </a:pPr>
            <a:r>
              <a:rPr lang="en">
                <a:solidFill>
                  <a:schemeClr val="dk1"/>
                </a:solidFill>
                <a:highlight>
                  <a:schemeClr val="lt1"/>
                </a:highlight>
              </a:rPr>
              <a:t>If the input is not allowed, the system will return some hints to tell the users why they can not do that. </a:t>
            </a:r>
            <a:endParaRPr>
              <a:solidFill>
                <a:schemeClr val="dk1"/>
              </a:solidFill>
              <a:highlight>
                <a:schemeClr val="lt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idx="4294967295" type="subTitle"/>
          </p:nvPr>
        </p:nvSpPr>
        <p:spPr>
          <a:xfrm>
            <a:off x="824175" y="3844200"/>
            <a:ext cx="7357200" cy="12993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1200"/>
              </a:spcBef>
              <a:spcAft>
                <a:spcPts val="0"/>
              </a:spcAft>
              <a:buNone/>
            </a:pPr>
            <a:r>
              <a:rPr lang="en" sz="5843">
                <a:solidFill>
                  <a:schemeClr val="dk1"/>
                </a:solidFill>
                <a:highlight>
                  <a:schemeClr val="lt1"/>
                </a:highlight>
              </a:rPr>
              <a:t>We </a:t>
            </a:r>
            <a:r>
              <a:rPr lang="en" sz="5843">
                <a:solidFill>
                  <a:schemeClr val="dk1"/>
                </a:solidFill>
                <a:highlight>
                  <a:schemeClr val="lt1"/>
                </a:highlight>
                <a:latin typeface="Arial"/>
                <a:ea typeface="Arial"/>
                <a:cs typeface="Arial"/>
                <a:sym typeface="Arial"/>
              </a:rPr>
              <a:t>offer two ways. </a:t>
            </a:r>
            <a:endParaRPr sz="5843">
              <a:solidFill>
                <a:schemeClr val="dk1"/>
              </a:solidFill>
              <a:highlight>
                <a:schemeClr val="lt1"/>
              </a:highlight>
              <a:latin typeface="Arial"/>
              <a:ea typeface="Arial"/>
              <a:cs typeface="Arial"/>
              <a:sym typeface="Arial"/>
            </a:endParaRPr>
          </a:p>
          <a:p>
            <a:pPr indent="-321357" lvl="0" marL="457200" rtl="0" algn="l">
              <a:lnSpc>
                <a:spcPct val="115000"/>
              </a:lnSpc>
              <a:spcBef>
                <a:spcPts val="1200"/>
              </a:spcBef>
              <a:spcAft>
                <a:spcPts val="0"/>
              </a:spcAft>
              <a:buClr>
                <a:schemeClr val="dk1"/>
              </a:buClr>
              <a:buSzPct val="100000"/>
              <a:buFont typeface="Arial"/>
              <a:buAutoNum type="arabicPeriod"/>
            </a:pPr>
            <a:r>
              <a:rPr lang="en" sz="5843">
                <a:solidFill>
                  <a:schemeClr val="dk1"/>
                </a:solidFill>
                <a:highlight>
                  <a:schemeClr val="lt1"/>
                </a:highlight>
                <a:latin typeface="Arial"/>
                <a:ea typeface="Arial"/>
                <a:cs typeface="Arial"/>
                <a:sym typeface="Arial"/>
              </a:rPr>
              <a:t>manual adding</a:t>
            </a:r>
            <a:endParaRPr sz="5843">
              <a:solidFill>
                <a:schemeClr val="dk1"/>
              </a:solidFill>
              <a:highlight>
                <a:schemeClr val="lt1"/>
              </a:highlight>
            </a:endParaRPr>
          </a:p>
          <a:p>
            <a:pPr indent="-321357" lvl="0" marL="457200" rtl="0" algn="l">
              <a:lnSpc>
                <a:spcPct val="115000"/>
              </a:lnSpc>
              <a:spcBef>
                <a:spcPts val="0"/>
              </a:spcBef>
              <a:spcAft>
                <a:spcPts val="0"/>
              </a:spcAft>
              <a:buClr>
                <a:schemeClr val="dk1"/>
              </a:buClr>
              <a:buSzPct val="100000"/>
              <a:buFont typeface="Arial"/>
              <a:buAutoNum type="arabicPeriod"/>
            </a:pPr>
            <a:r>
              <a:rPr lang="en" sz="5843">
                <a:solidFill>
                  <a:schemeClr val="dk1"/>
                </a:solidFill>
                <a:highlight>
                  <a:schemeClr val="lt1"/>
                </a:highlight>
                <a:latin typeface="Arial"/>
                <a:ea typeface="Arial"/>
                <a:cs typeface="Arial"/>
                <a:sym typeface="Arial"/>
              </a:rPr>
              <a:t>system generate random games, then you can pick up one to generate the game. </a:t>
            </a:r>
            <a:endParaRPr sz="5843">
              <a:solidFill>
                <a:schemeClr val="dk1"/>
              </a:solidFill>
              <a:highlight>
                <a:schemeClr val="lt1"/>
              </a:highlight>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201" name="Google Shape;201;p36"/>
          <p:cNvPicPr preferRelativeResize="0"/>
          <p:nvPr/>
        </p:nvPicPr>
        <p:blipFill>
          <a:blip r:embed="rId3">
            <a:alphaModFix/>
          </a:blip>
          <a:stretch>
            <a:fillRect/>
          </a:stretch>
        </p:blipFill>
        <p:spPr>
          <a:xfrm>
            <a:off x="1911725" y="754425"/>
            <a:ext cx="5514522" cy="2992500"/>
          </a:xfrm>
          <a:prstGeom prst="rect">
            <a:avLst/>
          </a:prstGeom>
          <a:noFill/>
          <a:ln>
            <a:noFill/>
          </a:ln>
        </p:spPr>
      </p:pic>
      <p:sp>
        <p:nvSpPr>
          <p:cNvPr id="202" name="Google Shape;202;p36"/>
          <p:cNvSpPr txBox="1"/>
          <p:nvPr/>
        </p:nvSpPr>
        <p:spPr>
          <a:xfrm>
            <a:off x="233950" y="123225"/>
            <a:ext cx="39885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Playfair Display"/>
                <a:ea typeface="Playfair Display"/>
                <a:cs typeface="Playfair Display"/>
                <a:sym typeface="Playfair Display"/>
              </a:rPr>
              <a:t>Add a new game</a:t>
            </a:r>
            <a:endParaRPr sz="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7"/>
          <p:cNvPicPr preferRelativeResize="0"/>
          <p:nvPr/>
        </p:nvPicPr>
        <p:blipFill>
          <a:blip r:embed="rId3">
            <a:alphaModFix/>
          </a:blip>
          <a:stretch>
            <a:fillRect/>
          </a:stretch>
        </p:blipFill>
        <p:spPr>
          <a:xfrm>
            <a:off x="4201675" y="179338"/>
            <a:ext cx="4572000" cy="4685387"/>
          </a:xfrm>
          <a:prstGeom prst="rect">
            <a:avLst/>
          </a:prstGeom>
          <a:noFill/>
          <a:ln>
            <a:noFill/>
          </a:ln>
        </p:spPr>
      </p:pic>
      <p:sp>
        <p:nvSpPr>
          <p:cNvPr id="208" name="Google Shape;208;p37"/>
          <p:cNvSpPr txBox="1"/>
          <p:nvPr>
            <p:ph idx="4294967295" type="subTitle"/>
          </p:nvPr>
        </p:nvSpPr>
        <p:spPr>
          <a:xfrm>
            <a:off x="217500" y="1538125"/>
            <a:ext cx="3618600" cy="13926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115000"/>
              </a:lnSpc>
              <a:spcBef>
                <a:spcPts val="1200"/>
              </a:spcBef>
              <a:spcAft>
                <a:spcPts val="0"/>
              </a:spcAft>
              <a:buNone/>
            </a:pPr>
            <a:r>
              <a:rPr lang="en" sz="6643">
                <a:solidFill>
                  <a:schemeClr val="dk1"/>
                </a:solidFill>
                <a:highlight>
                  <a:schemeClr val="lt1"/>
                </a:highlight>
              </a:rPr>
              <a:t>2. </a:t>
            </a:r>
            <a:r>
              <a:rPr lang="en" sz="6643">
                <a:solidFill>
                  <a:schemeClr val="dk1"/>
                </a:solidFill>
                <a:highlight>
                  <a:schemeClr val="lt1"/>
                </a:highlight>
                <a:latin typeface="Arial"/>
                <a:ea typeface="Arial"/>
                <a:cs typeface="Arial"/>
                <a:sym typeface="Arial"/>
              </a:rPr>
              <a:t>system generate random games, then you can pick up one to generate the game. </a:t>
            </a:r>
            <a:endParaRPr sz="6643">
              <a:solidFill>
                <a:schemeClr val="dk1"/>
              </a:solidFill>
              <a:highlight>
                <a:schemeClr val="lt1"/>
              </a:highlight>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209" name="Google Shape;209;p37"/>
          <p:cNvSpPr txBox="1"/>
          <p:nvPr/>
        </p:nvSpPr>
        <p:spPr>
          <a:xfrm>
            <a:off x="69375" y="230200"/>
            <a:ext cx="39885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Playfair Display"/>
                <a:ea typeface="Playfair Display"/>
                <a:cs typeface="Playfair Display"/>
                <a:sym typeface="Playfair Display"/>
              </a:rPr>
              <a:t>Add a new game</a:t>
            </a:r>
            <a:endParaRPr sz="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465550" y="483075"/>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Query</a:t>
            </a:r>
            <a:endParaRPr b="1">
              <a:latin typeface="Playfair Display"/>
              <a:ea typeface="Playfair Display"/>
              <a:cs typeface="Playfair Display"/>
              <a:sym typeface="Playfair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124200"/>
            <a:ext cx="85206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League </a:t>
            </a:r>
            <a:r>
              <a:rPr b="1" lang="en">
                <a:latin typeface="Playfair Display"/>
                <a:ea typeface="Playfair Display"/>
                <a:cs typeface="Playfair Display"/>
                <a:sym typeface="Playfair Display"/>
              </a:rPr>
              <a:t>basic </a:t>
            </a:r>
            <a:r>
              <a:rPr b="1" lang="en">
                <a:latin typeface="Playfair Display"/>
                <a:ea typeface="Playfair Display"/>
                <a:cs typeface="Playfair Display"/>
                <a:sym typeface="Playfair Display"/>
              </a:rPr>
              <a:t>query</a:t>
            </a:r>
            <a:endParaRPr b="1">
              <a:latin typeface="Playfair Display"/>
              <a:ea typeface="Playfair Display"/>
              <a:cs typeface="Playfair Display"/>
              <a:sym typeface="Playfair Display"/>
            </a:endParaRPr>
          </a:p>
        </p:txBody>
      </p:sp>
      <p:pic>
        <p:nvPicPr>
          <p:cNvPr id="220" name="Google Shape;220;p39"/>
          <p:cNvPicPr preferRelativeResize="0"/>
          <p:nvPr/>
        </p:nvPicPr>
        <p:blipFill>
          <a:blip r:embed="rId3">
            <a:alphaModFix/>
          </a:blip>
          <a:stretch>
            <a:fillRect/>
          </a:stretch>
        </p:blipFill>
        <p:spPr>
          <a:xfrm>
            <a:off x="3769007" y="0"/>
            <a:ext cx="5235343" cy="5143500"/>
          </a:xfrm>
          <a:prstGeom prst="rect">
            <a:avLst/>
          </a:prstGeom>
          <a:noFill/>
          <a:ln>
            <a:noFill/>
          </a:ln>
        </p:spPr>
      </p:pic>
      <p:sp>
        <p:nvSpPr>
          <p:cNvPr id="221" name="Google Shape;221;p39"/>
          <p:cNvSpPr txBox="1"/>
          <p:nvPr/>
        </p:nvSpPr>
        <p:spPr>
          <a:xfrm>
            <a:off x="381300" y="1778650"/>
            <a:ext cx="3199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Two kinds of league queries, one is basic query, which will return some basic information like league name, commissioner, ssn, seasons. </a:t>
            </a:r>
            <a:endParaRPr>
              <a:solidFill>
                <a:schemeClr val="dk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40"/>
          <p:cNvPicPr preferRelativeResize="0"/>
          <p:nvPr/>
        </p:nvPicPr>
        <p:blipFill>
          <a:blip r:embed="rId3">
            <a:alphaModFix/>
          </a:blip>
          <a:stretch>
            <a:fillRect/>
          </a:stretch>
        </p:blipFill>
        <p:spPr>
          <a:xfrm>
            <a:off x="4241250" y="0"/>
            <a:ext cx="4606505" cy="5143500"/>
          </a:xfrm>
          <a:prstGeom prst="rect">
            <a:avLst/>
          </a:prstGeom>
          <a:noFill/>
          <a:ln>
            <a:noFill/>
          </a:ln>
        </p:spPr>
      </p:pic>
      <p:sp>
        <p:nvSpPr>
          <p:cNvPr id="227" name="Google Shape;227;p40"/>
          <p:cNvSpPr txBox="1"/>
          <p:nvPr/>
        </p:nvSpPr>
        <p:spPr>
          <a:xfrm>
            <a:off x="398225" y="1663450"/>
            <a:ext cx="3314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This </a:t>
            </a:r>
            <a:r>
              <a:rPr lang="en">
                <a:solidFill>
                  <a:schemeClr val="dk1"/>
                </a:solidFill>
                <a:latin typeface="Lato"/>
                <a:ea typeface="Lato"/>
                <a:cs typeface="Lato"/>
                <a:sym typeface="Lato"/>
              </a:rPr>
              <a:t>query will offer user more detail information, like champions, game records and so on.</a:t>
            </a:r>
            <a:endParaRPr>
              <a:solidFill>
                <a:schemeClr val="dk1"/>
              </a:solidFill>
              <a:latin typeface="Lato"/>
              <a:ea typeface="Lato"/>
              <a:cs typeface="Lato"/>
              <a:sym typeface="Lato"/>
            </a:endParaRPr>
          </a:p>
        </p:txBody>
      </p:sp>
      <p:sp>
        <p:nvSpPr>
          <p:cNvPr id="228" name="Google Shape;228;p40"/>
          <p:cNvSpPr txBox="1"/>
          <p:nvPr>
            <p:ph idx="4294967295" type="title"/>
          </p:nvPr>
        </p:nvSpPr>
        <p:spPr>
          <a:xfrm>
            <a:off x="311700" y="124200"/>
            <a:ext cx="3639900" cy="69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League </a:t>
            </a:r>
            <a:r>
              <a:rPr b="1" lang="en">
                <a:latin typeface="Playfair Display"/>
                <a:ea typeface="Playfair Display"/>
                <a:cs typeface="Playfair Display"/>
                <a:sym typeface="Playfair Display"/>
              </a:rPr>
              <a:t>detail</a:t>
            </a:r>
            <a:r>
              <a:rPr b="1" lang="en">
                <a:latin typeface="Playfair Display"/>
                <a:ea typeface="Playfair Display"/>
                <a:cs typeface="Playfair Display"/>
                <a:sym typeface="Playfair Display"/>
              </a:rPr>
              <a:t> query</a:t>
            </a:r>
            <a:endParaRPr b="1">
              <a:latin typeface="Playfair Display"/>
              <a:ea typeface="Playfair Display"/>
              <a:cs typeface="Playfair Display"/>
              <a:sym typeface="Playfai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1"/>
          <p:cNvPicPr preferRelativeResize="0"/>
          <p:nvPr/>
        </p:nvPicPr>
        <p:blipFill>
          <a:blip r:embed="rId3">
            <a:alphaModFix/>
          </a:blip>
          <a:stretch>
            <a:fillRect/>
          </a:stretch>
        </p:blipFill>
        <p:spPr>
          <a:xfrm>
            <a:off x="1069150" y="964500"/>
            <a:ext cx="7263525" cy="2961100"/>
          </a:xfrm>
          <a:prstGeom prst="rect">
            <a:avLst/>
          </a:prstGeom>
          <a:noFill/>
          <a:ln>
            <a:noFill/>
          </a:ln>
        </p:spPr>
      </p:pic>
      <p:sp>
        <p:nvSpPr>
          <p:cNvPr id="234" name="Google Shape;234;p41"/>
          <p:cNvSpPr txBox="1"/>
          <p:nvPr>
            <p:ph idx="4294967295" type="title"/>
          </p:nvPr>
        </p:nvSpPr>
        <p:spPr>
          <a:xfrm>
            <a:off x="326225" y="195300"/>
            <a:ext cx="3789600" cy="76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Team </a:t>
            </a:r>
            <a:r>
              <a:rPr b="1" lang="en">
                <a:latin typeface="Playfair Display"/>
                <a:ea typeface="Playfair Display"/>
                <a:cs typeface="Playfair Display"/>
                <a:sym typeface="Playfair Display"/>
              </a:rPr>
              <a:t>basic </a:t>
            </a:r>
            <a:r>
              <a:rPr b="1" lang="en">
                <a:latin typeface="Playfair Display"/>
                <a:ea typeface="Playfair Display"/>
                <a:cs typeface="Playfair Display"/>
                <a:sym typeface="Playfair Display"/>
              </a:rPr>
              <a:t>query</a:t>
            </a:r>
            <a:endParaRPr b="1">
              <a:latin typeface="Playfair Display"/>
              <a:ea typeface="Playfair Display"/>
              <a:cs typeface="Playfair Display"/>
              <a:sym typeface="Playfair Display"/>
            </a:endParaRPr>
          </a:p>
        </p:txBody>
      </p:sp>
      <p:sp>
        <p:nvSpPr>
          <p:cNvPr id="235" name="Google Shape;235;p41"/>
          <p:cNvSpPr txBox="1"/>
          <p:nvPr/>
        </p:nvSpPr>
        <p:spPr>
          <a:xfrm>
            <a:off x="1416725" y="4165250"/>
            <a:ext cx="6303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a:t>
            </a:r>
            <a:r>
              <a:rPr lang="en">
                <a:solidFill>
                  <a:schemeClr val="dk1"/>
                </a:solidFill>
                <a:latin typeface="Lato"/>
                <a:ea typeface="Lato"/>
                <a:cs typeface="Lato"/>
                <a:sym typeface="Lato"/>
              </a:rPr>
              <a:t>wo kinds of teams queries, one is basic query, which will return some basic information like team name, team state, </a:t>
            </a:r>
            <a:r>
              <a:rPr lang="en">
                <a:solidFill>
                  <a:schemeClr val="dk1"/>
                </a:solidFill>
                <a:latin typeface="Lato"/>
                <a:ea typeface="Lato"/>
                <a:cs typeface="Lato"/>
                <a:sym typeface="Lato"/>
              </a:rPr>
              <a:t>teamcity</a:t>
            </a:r>
            <a:r>
              <a:rPr lang="en">
                <a:solidFill>
                  <a:schemeClr val="dk1"/>
                </a:solidFill>
                <a:latin typeface="Lato"/>
                <a:ea typeface="Lato"/>
                <a:cs typeface="Lato"/>
                <a:sym typeface="Lato"/>
              </a:rPr>
              <a:t>, team field and rating.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23513" y="615150"/>
            <a:ext cx="8896973" cy="3340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2"/>
          <p:cNvPicPr preferRelativeResize="0"/>
          <p:nvPr/>
        </p:nvPicPr>
        <p:blipFill>
          <a:blip r:embed="rId3">
            <a:alphaModFix/>
          </a:blip>
          <a:stretch>
            <a:fillRect/>
          </a:stretch>
        </p:blipFill>
        <p:spPr>
          <a:xfrm>
            <a:off x="4153450" y="48025"/>
            <a:ext cx="4105494" cy="5095475"/>
          </a:xfrm>
          <a:prstGeom prst="rect">
            <a:avLst/>
          </a:prstGeom>
          <a:noFill/>
          <a:ln>
            <a:noFill/>
          </a:ln>
        </p:spPr>
      </p:pic>
      <p:sp>
        <p:nvSpPr>
          <p:cNvPr id="241" name="Google Shape;241;p42"/>
          <p:cNvSpPr txBox="1"/>
          <p:nvPr/>
        </p:nvSpPr>
        <p:spPr>
          <a:xfrm>
            <a:off x="492700" y="1630550"/>
            <a:ext cx="2973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a:t>
            </a:r>
            <a:r>
              <a:rPr lang="en">
                <a:solidFill>
                  <a:schemeClr val="dk1"/>
                </a:solidFill>
                <a:latin typeface="Lato"/>
                <a:ea typeface="Lato"/>
                <a:cs typeface="Lato"/>
                <a:sym typeface="Lato"/>
              </a:rPr>
              <a:t>eam </a:t>
            </a:r>
            <a:r>
              <a:rPr lang="en">
                <a:solidFill>
                  <a:schemeClr val="dk1"/>
                </a:solidFill>
                <a:latin typeface="Lato"/>
                <a:ea typeface="Lato"/>
                <a:cs typeface="Lato"/>
                <a:sym typeface="Lato"/>
              </a:rPr>
              <a:t>detail </a:t>
            </a:r>
            <a:r>
              <a:rPr lang="en">
                <a:solidFill>
                  <a:schemeClr val="dk1"/>
                </a:solidFill>
                <a:latin typeface="Lato"/>
                <a:ea typeface="Lato"/>
                <a:cs typeface="Lato"/>
                <a:sym typeface="Lato"/>
              </a:rPr>
              <a:t>query will offer user more detail information, like detail about team game records.</a:t>
            </a:r>
            <a:endParaRPr/>
          </a:p>
        </p:txBody>
      </p:sp>
      <p:sp>
        <p:nvSpPr>
          <p:cNvPr id="242" name="Google Shape;242;p42"/>
          <p:cNvSpPr txBox="1"/>
          <p:nvPr/>
        </p:nvSpPr>
        <p:spPr>
          <a:xfrm>
            <a:off x="395025" y="195300"/>
            <a:ext cx="40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Playfair Display"/>
                <a:ea typeface="Playfair Display"/>
                <a:cs typeface="Playfair Display"/>
                <a:sym typeface="Playfair Display"/>
              </a:rPr>
              <a:t>Team basic query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3"/>
          <p:cNvPicPr preferRelativeResize="0"/>
          <p:nvPr/>
        </p:nvPicPr>
        <p:blipFill>
          <a:blip r:embed="rId3">
            <a:alphaModFix/>
          </a:blip>
          <a:stretch>
            <a:fillRect/>
          </a:stretch>
        </p:blipFill>
        <p:spPr>
          <a:xfrm>
            <a:off x="3457650" y="25007"/>
            <a:ext cx="5686350" cy="4951369"/>
          </a:xfrm>
          <a:prstGeom prst="rect">
            <a:avLst/>
          </a:prstGeom>
          <a:noFill/>
          <a:ln>
            <a:noFill/>
          </a:ln>
        </p:spPr>
      </p:pic>
      <p:sp>
        <p:nvSpPr>
          <p:cNvPr id="248" name="Google Shape;248;p43"/>
          <p:cNvSpPr txBox="1"/>
          <p:nvPr>
            <p:ph idx="4294967295" type="title"/>
          </p:nvPr>
        </p:nvSpPr>
        <p:spPr>
          <a:xfrm>
            <a:off x="284375" y="174225"/>
            <a:ext cx="5065800" cy="61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latin typeface="Playfair Display"/>
                <a:ea typeface="Playfair Display"/>
                <a:cs typeface="Playfair Display"/>
                <a:sym typeface="Playfair Display"/>
              </a:rPr>
              <a:t>Season query</a:t>
            </a:r>
            <a:endParaRPr b="1" sz="2200">
              <a:latin typeface="Playfair Display"/>
              <a:ea typeface="Playfair Display"/>
              <a:cs typeface="Playfair Display"/>
              <a:sym typeface="Playfair Display"/>
            </a:endParaRPr>
          </a:p>
        </p:txBody>
      </p:sp>
      <p:sp>
        <p:nvSpPr>
          <p:cNvPr id="249" name="Google Shape;249;p43"/>
          <p:cNvSpPr txBox="1"/>
          <p:nvPr/>
        </p:nvSpPr>
        <p:spPr>
          <a:xfrm>
            <a:off x="235000" y="1556425"/>
            <a:ext cx="2547900" cy="90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Char char="●"/>
            </a:pPr>
            <a:r>
              <a:rPr lang="en" sz="1700">
                <a:solidFill>
                  <a:schemeClr val="dk1"/>
                </a:solidFill>
                <a:latin typeface="Lato"/>
                <a:ea typeface="Lato"/>
                <a:cs typeface="Lato"/>
                <a:sym typeface="Lato"/>
              </a:rPr>
              <a:t>F</a:t>
            </a:r>
            <a:r>
              <a:rPr lang="en" sz="1500">
                <a:solidFill>
                  <a:schemeClr val="dk1"/>
                </a:solidFill>
                <a:latin typeface="Lato"/>
                <a:ea typeface="Lato"/>
                <a:cs typeface="Lato"/>
                <a:sym typeface="Lato"/>
              </a:rPr>
              <a:t>or the season query, it  will show teams details of the seasons. </a:t>
            </a:r>
            <a:endParaRPr sz="18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nvSpPr>
        <p:spPr>
          <a:xfrm>
            <a:off x="353875" y="164600"/>
            <a:ext cx="414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Playfair Display"/>
                <a:ea typeface="Playfair Display"/>
                <a:cs typeface="Playfair Display"/>
                <a:sym typeface="Playfair Display"/>
              </a:rPr>
              <a:t>Game</a:t>
            </a:r>
            <a:r>
              <a:rPr b="1" lang="en" sz="2800">
                <a:solidFill>
                  <a:schemeClr val="dk1"/>
                </a:solidFill>
                <a:latin typeface="Playfair Display"/>
                <a:ea typeface="Playfair Display"/>
                <a:cs typeface="Playfair Display"/>
                <a:sym typeface="Playfair Display"/>
              </a:rPr>
              <a:t> query</a:t>
            </a:r>
            <a:endParaRPr/>
          </a:p>
        </p:txBody>
      </p:sp>
      <p:pic>
        <p:nvPicPr>
          <p:cNvPr id="255" name="Google Shape;255;p44"/>
          <p:cNvPicPr preferRelativeResize="0"/>
          <p:nvPr/>
        </p:nvPicPr>
        <p:blipFill>
          <a:blip r:embed="rId3">
            <a:alphaModFix/>
          </a:blip>
          <a:stretch>
            <a:fillRect/>
          </a:stretch>
        </p:blipFill>
        <p:spPr>
          <a:xfrm>
            <a:off x="3186599" y="0"/>
            <a:ext cx="5957401" cy="5034450"/>
          </a:xfrm>
          <a:prstGeom prst="rect">
            <a:avLst/>
          </a:prstGeom>
          <a:noFill/>
          <a:ln>
            <a:noFill/>
          </a:ln>
        </p:spPr>
      </p:pic>
      <p:sp>
        <p:nvSpPr>
          <p:cNvPr id="256" name="Google Shape;256;p44"/>
          <p:cNvSpPr txBox="1"/>
          <p:nvPr/>
        </p:nvSpPr>
        <p:spPr>
          <a:xfrm>
            <a:off x="236550" y="1655225"/>
            <a:ext cx="2538000" cy="969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Lato"/>
              <a:buChar char="●"/>
            </a:pPr>
            <a:r>
              <a:rPr lang="en" sz="1700">
                <a:solidFill>
                  <a:schemeClr val="dk1"/>
                </a:solidFill>
                <a:latin typeface="Lato"/>
                <a:ea typeface="Lato"/>
                <a:cs typeface="Lato"/>
                <a:sym typeface="Lato"/>
              </a:rPr>
              <a:t>Game query will show  the records about two teams.</a:t>
            </a:r>
            <a:r>
              <a:rPr lang="en" sz="1100">
                <a:solidFill>
                  <a:schemeClr val="dk1"/>
                </a:solidFill>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5"/>
          <p:cNvPicPr preferRelativeResize="0"/>
          <p:nvPr/>
        </p:nvPicPr>
        <p:blipFill>
          <a:blip r:embed="rId3">
            <a:alphaModFix/>
          </a:blip>
          <a:stretch>
            <a:fillRect/>
          </a:stretch>
        </p:blipFill>
        <p:spPr>
          <a:xfrm>
            <a:off x="3185950" y="61713"/>
            <a:ext cx="5923193" cy="5020076"/>
          </a:xfrm>
          <a:prstGeom prst="rect">
            <a:avLst/>
          </a:prstGeom>
          <a:noFill/>
          <a:ln>
            <a:noFill/>
          </a:ln>
        </p:spPr>
      </p:pic>
      <p:sp>
        <p:nvSpPr>
          <p:cNvPr id="262" name="Google Shape;262;p45"/>
          <p:cNvSpPr txBox="1"/>
          <p:nvPr/>
        </p:nvSpPr>
        <p:spPr>
          <a:xfrm>
            <a:off x="345650" y="181075"/>
            <a:ext cx="315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Playfair Display"/>
                <a:ea typeface="Playfair Display"/>
                <a:cs typeface="Playfair Display"/>
                <a:sym typeface="Playfair Display"/>
              </a:rPr>
              <a:t>Rating</a:t>
            </a:r>
            <a:r>
              <a:rPr b="1" lang="en" sz="2800">
                <a:solidFill>
                  <a:schemeClr val="dk1"/>
                </a:solidFill>
                <a:latin typeface="Playfair Display"/>
                <a:ea typeface="Playfair Display"/>
                <a:cs typeface="Playfair Display"/>
                <a:sym typeface="Playfair Display"/>
              </a:rPr>
              <a:t> query</a:t>
            </a:r>
            <a:endParaRPr/>
          </a:p>
        </p:txBody>
      </p:sp>
      <p:sp>
        <p:nvSpPr>
          <p:cNvPr id="263" name="Google Shape;263;p45"/>
          <p:cNvSpPr txBox="1"/>
          <p:nvPr/>
        </p:nvSpPr>
        <p:spPr>
          <a:xfrm>
            <a:off x="89050" y="1136725"/>
            <a:ext cx="30969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latin typeface="Lato"/>
                <a:ea typeface="Lato"/>
                <a:cs typeface="Lato"/>
                <a:sym typeface="Lato"/>
              </a:rPr>
              <a:t>Rating query will show the rating order of the teams in league. </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Char char="●"/>
            </a:pPr>
            <a:r>
              <a:rPr lang="en">
                <a:solidFill>
                  <a:schemeClr val="dk1"/>
                </a:solidFill>
              </a:rPr>
              <a:t>It's important to note that if you enable the function to calculate the rating from the feature values, it will overwrite the previous data entered by the user.</a:t>
            </a:r>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Modify</a:t>
            </a:r>
            <a:endParaRPr b="1">
              <a:latin typeface="Playfair Display"/>
              <a:ea typeface="Playfair Display"/>
              <a:cs typeface="Playfair Display"/>
              <a:sym typeface="Playfair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7"/>
          <p:cNvPicPr preferRelativeResize="0"/>
          <p:nvPr/>
        </p:nvPicPr>
        <p:blipFill>
          <a:blip r:embed="rId3">
            <a:alphaModFix/>
          </a:blip>
          <a:stretch>
            <a:fillRect/>
          </a:stretch>
        </p:blipFill>
        <p:spPr>
          <a:xfrm>
            <a:off x="1588025" y="782850"/>
            <a:ext cx="6685200" cy="3574754"/>
          </a:xfrm>
          <a:prstGeom prst="rect">
            <a:avLst/>
          </a:prstGeom>
          <a:noFill/>
          <a:ln>
            <a:noFill/>
          </a:ln>
        </p:spPr>
      </p:pic>
      <p:sp>
        <p:nvSpPr>
          <p:cNvPr id="274" name="Google Shape;274;p47"/>
          <p:cNvSpPr txBox="1"/>
          <p:nvPr>
            <p:ph idx="4294967295" type="subTitle"/>
          </p:nvPr>
        </p:nvSpPr>
        <p:spPr>
          <a:xfrm>
            <a:off x="177325" y="91800"/>
            <a:ext cx="4045200" cy="142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4200">
                <a:solidFill>
                  <a:schemeClr val="dk1"/>
                </a:solidFill>
                <a:latin typeface="Playfair Display"/>
                <a:ea typeface="Playfair Display"/>
                <a:cs typeface="Playfair Display"/>
                <a:sym typeface="Playfair Display"/>
              </a:rPr>
              <a:t>Entry Modify</a:t>
            </a:r>
            <a:endParaRPr/>
          </a:p>
        </p:txBody>
      </p:sp>
      <p:sp>
        <p:nvSpPr>
          <p:cNvPr id="275" name="Google Shape;275;p47"/>
          <p:cNvSpPr txBox="1"/>
          <p:nvPr/>
        </p:nvSpPr>
        <p:spPr>
          <a:xfrm>
            <a:off x="1397575" y="4412100"/>
            <a:ext cx="6685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It could suppose move a old team to the new team.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If the team has  games in the future or in the league  it will now allow to leave.</a:t>
            </a:r>
            <a:endParaRPr>
              <a:solidFill>
                <a:schemeClr val="dk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Delete</a:t>
            </a:r>
            <a:endParaRPr b="1">
              <a:latin typeface="Playfair Display"/>
              <a:ea typeface="Playfair Display"/>
              <a:cs typeface="Playfair Display"/>
              <a:sym typeface="Playfair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9"/>
          <p:cNvPicPr preferRelativeResize="0"/>
          <p:nvPr/>
        </p:nvPicPr>
        <p:blipFill>
          <a:blip r:embed="rId3">
            <a:alphaModFix/>
          </a:blip>
          <a:stretch>
            <a:fillRect/>
          </a:stretch>
        </p:blipFill>
        <p:spPr>
          <a:xfrm>
            <a:off x="4572000" y="340200"/>
            <a:ext cx="4487975" cy="1305000"/>
          </a:xfrm>
          <a:prstGeom prst="rect">
            <a:avLst/>
          </a:prstGeom>
          <a:noFill/>
          <a:ln>
            <a:noFill/>
          </a:ln>
        </p:spPr>
      </p:pic>
      <p:sp>
        <p:nvSpPr>
          <p:cNvPr id="286" name="Google Shape;286;p49"/>
          <p:cNvSpPr txBox="1"/>
          <p:nvPr/>
        </p:nvSpPr>
        <p:spPr>
          <a:xfrm>
            <a:off x="4926900" y="1842650"/>
            <a:ext cx="37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87" name="Google Shape;287;p49"/>
          <p:cNvPicPr preferRelativeResize="0"/>
          <p:nvPr/>
        </p:nvPicPr>
        <p:blipFill>
          <a:blip r:embed="rId4">
            <a:alphaModFix/>
          </a:blip>
          <a:stretch>
            <a:fillRect/>
          </a:stretch>
        </p:blipFill>
        <p:spPr>
          <a:xfrm>
            <a:off x="4568580" y="2818875"/>
            <a:ext cx="4487945" cy="1305000"/>
          </a:xfrm>
          <a:prstGeom prst="rect">
            <a:avLst/>
          </a:prstGeom>
          <a:noFill/>
          <a:ln>
            <a:noFill/>
          </a:ln>
        </p:spPr>
      </p:pic>
      <p:sp>
        <p:nvSpPr>
          <p:cNvPr id="288" name="Google Shape;288;p49"/>
          <p:cNvSpPr txBox="1"/>
          <p:nvPr/>
        </p:nvSpPr>
        <p:spPr>
          <a:xfrm>
            <a:off x="179000" y="340200"/>
            <a:ext cx="3739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200">
                <a:solidFill>
                  <a:schemeClr val="dk1"/>
                </a:solidFill>
                <a:latin typeface="Playfair Display"/>
                <a:ea typeface="Playfair Display"/>
                <a:cs typeface="Playfair Display"/>
                <a:sym typeface="Playfair Display"/>
              </a:rPr>
              <a:t>Delete</a:t>
            </a:r>
            <a:endParaRPr/>
          </a:p>
        </p:txBody>
      </p:sp>
      <p:sp>
        <p:nvSpPr>
          <p:cNvPr id="289" name="Google Shape;289;p49"/>
          <p:cNvSpPr txBox="1"/>
          <p:nvPr>
            <p:ph idx="4294967295" type="subTitle"/>
          </p:nvPr>
        </p:nvSpPr>
        <p:spPr>
          <a:xfrm>
            <a:off x="339650" y="1553025"/>
            <a:ext cx="4015200" cy="2743800"/>
          </a:xfrm>
          <a:prstGeom prst="rect">
            <a:avLst/>
          </a:prstGeom>
        </p:spPr>
        <p:txBody>
          <a:bodyPr anchorCtr="0" anchor="t" bIns="91425" lIns="91425" spcFirstLastPara="1" rIns="91425" wrap="square" tIns="91425">
            <a:normAutofit fontScale="25000" lnSpcReduction="20000"/>
          </a:bodyPr>
          <a:lstStyle/>
          <a:p>
            <a:pPr indent="-331816" lvl="0" marL="457200" rtl="0" algn="l">
              <a:lnSpc>
                <a:spcPct val="115000"/>
              </a:lnSpc>
              <a:spcBef>
                <a:spcPts val="1200"/>
              </a:spcBef>
              <a:spcAft>
                <a:spcPts val="0"/>
              </a:spcAft>
              <a:buClr>
                <a:schemeClr val="dk1"/>
              </a:buClr>
              <a:buSzPct val="100000"/>
              <a:buFont typeface="Arial"/>
              <a:buChar char="●"/>
            </a:pPr>
            <a:r>
              <a:rPr lang="en" sz="6501">
                <a:solidFill>
                  <a:schemeClr val="dk1"/>
                </a:solidFill>
                <a:highlight>
                  <a:schemeClr val="lt1"/>
                </a:highlight>
                <a:latin typeface="Arial"/>
                <a:ea typeface="Arial"/>
                <a:cs typeface="Arial"/>
                <a:sym typeface="Arial"/>
              </a:rPr>
              <a:t>We just give user for two things to delete. </a:t>
            </a:r>
            <a:endParaRPr sz="6501">
              <a:solidFill>
                <a:schemeClr val="dk1"/>
              </a:solidFill>
              <a:highlight>
                <a:schemeClr val="lt1"/>
              </a:highlight>
              <a:latin typeface="Arial"/>
              <a:ea typeface="Arial"/>
              <a:cs typeface="Arial"/>
              <a:sym typeface="Arial"/>
            </a:endParaRPr>
          </a:p>
          <a:p>
            <a:pPr indent="-331816" lvl="0" marL="457200" rtl="0" algn="l">
              <a:lnSpc>
                <a:spcPct val="115000"/>
              </a:lnSpc>
              <a:spcBef>
                <a:spcPts val="0"/>
              </a:spcBef>
              <a:spcAft>
                <a:spcPts val="0"/>
              </a:spcAft>
              <a:buClr>
                <a:schemeClr val="dk1"/>
              </a:buClr>
              <a:buSzPct val="100000"/>
              <a:buFont typeface="Arial"/>
              <a:buChar char="●"/>
            </a:pPr>
            <a:r>
              <a:rPr lang="en" sz="6501">
                <a:solidFill>
                  <a:schemeClr val="dk1"/>
                </a:solidFill>
                <a:highlight>
                  <a:schemeClr val="lt1"/>
                </a:highlight>
                <a:latin typeface="Arial"/>
                <a:ea typeface="Arial"/>
                <a:cs typeface="Arial"/>
                <a:sym typeface="Arial"/>
              </a:rPr>
              <a:t>If you want to more function about that, please follow the future versions. We provide more details in the developer manual. </a:t>
            </a:r>
            <a:endParaRPr sz="6501">
              <a:solidFill>
                <a:schemeClr val="dk1"/>
              </a:solidFill>
              <a:highlight>
                <a:schemeClr val="lt1"/>
              </a:highlight>
              <a:latin typeface="Arial"/>
              <a:ea typeface="Arial"/>
              <a:cs typeface="Arial"/>
              <a:sym typeface="Arial"/>
            </a:endParaRPr>
          </a:p>
          <a:p>
            <a:pPr indent="-331816" lvl="0" marL="457200" rtl="0" algn="l">
              <a:lnSpc>
                <a:spcPct val="115000"/>
              </a:lnSpc>
              <a:spcBef>
                <a:spcPts val="0"/>
              </a:spcBef>
              <a:spcAft>
                <a:spcPts val="0"/>
              </a:spcAft>
              <a:buClr>
                <a:schemeClr val="dk1"/>
              </a:buClr>
              <a:buSzPct val="100000"/>
              <a:buFont typeface="Arial"/>
              <a:buChar char="●"/>
            </a:pPr>
            <a:r>
              <a:rPr lang="en" sz="6501">
                <a:solidFill>
                  <a:schemeClr val="dk1"/>
                </a:solidFill>
                <a:highlight>
                  <a:schemeClr val="lt1"/>
                </a:highlight>
                <a:latin typeface="Arial"/>
                <a:ea typeface="Arial"/>
                <a:cs typeface="Arial"/>
                <a:sym typeface="Arial"/>
              </a:rPr>
              <a:t>If </a:t>
            </a:r>
            <a:r>
              <a:rPr lang="en" sz="6501">
                <a:solidFill>
                  <a:schemeClr val="dk1"/>
                </a:solidFill>
                <a:highlight>
                  <a:schemeClr val="lt1"/>
                </a:highlight>
                <a:latin typeface="Arial"/>
                <a:ea typeface="Arial"/>
                <a:cs typeface="Arial"/>
                <a:sym typeface="Arial"/>
              </a:rPr>
              <a:t>necessary</a:t>
            </a:r>
            <a:r>
              <a:rPr lang="en" sz="6501">
                <a:solidFill>
                  <a:schemeClr val="dk1"/>
                </a:solidFill>
                <a:highlight>
                  <a:schemeClr val="lt1"/>
                </a:highlight>
                <a:latin typeface="Arial"/>
                <a:ea typeface="Arial"/>
                <a:cs typeface="Arial"/>
                <a:sym typeface="Arial"/>
              </a:rPr>
              <a:t>, we hope more developers can add more different </a:t>
            </a:r>
            <a:r>
              <a:rPr lang="en" sz="6501">
                <a:solidFill>
                  <a:schemeClr val="dk1"/>
                </a:solidFill>
                <a:highlight>
                  <a:schemeClr val="lt1"/>
                </a:highlight>
                <a:latin typeface="Arial"/>
                <a:ea typeface="Arial"/>
                <a:cs typeface="Arial"/>
                <a:sym typeface="Arial"/>
              </a:rPr>
              <a:t>functions</a:t>
            </a:r>
            <a:r>
              <a:rPr lang="en" sz="6501">
                <a:solidFill>
                  <a:schemeClr val="dk1"/>
                </a:solidFill>
                <a:highlight>
                  <a:schemeClr val="lt1"/>
                </a:highlight>
                <a:latin typeface="Arial"/>
                <a:ea typeface="Arial"/>
                <a:cs typeface="Arial"/>
                <a:sym typeface="Arial"/>
              </a:rPr>
              <a:t>.</a:t>
            </a:r>
            <a:endParaRPr sz="6501">
              <a:solidFill>
                <a:schemeClr val="dk1"/>
              </a:solidFill>
              <a:highlight>
                <a:schemeClr val="lt1"/>
              </a:highlight>
              <a:latin typeface="Arial"/>
              <a:ea typeface="Arial"/>
              <a:cs typeface="Arial"/>
              <a:sym typeface="Arial"/>
            </a:endParaRPr>
          </a:p>
          <a:p>
            <a:pPr indent="0" lvl="0" marL="0" rtl="0" algn="l">
              <a:lnSpc>
                <a:spcPct val="115000"/>
              </a:lnSpc>
              <a:spcBef>
                <a:spcPts val="1200"/>
              </a:spcBef>
              <a:spcAft>
                <a:spcPts val="0"/>
              </a:spcAft>
              <a:buNone/>
            </a:pPr>
            <a:r>
              <a:t/>
            </a:r>
            <a:endParaRPr sz="4643">
              <a:solidFill>
                <a:schemeClr val="dk1"/>
              </a:solidFill>
              <a:highlight>
                <a:schemeClr val="lt1"/>
              </a:highlight>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5220">
                <a:solidFill>
                  <a:schemeClr val="dk1"/>
                </a:solidFill>
              </a:rPr>
              <a:t>Thank you for listening!</a:t>
            </a:r>
            <a:endParaRPr sz="5220">
              <a:solidFill>
                <a:schemeClr val="dk1"/>
              </a:solidFill>
            </a:endParaRPr>
          </a:p>
        </p:txBody>
      </p:sp>
      <p:sp>
        <p:nvSpPr>
          <p:cNvPr id="295" name="Google Shape;295;p5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1200"/>
              </a:spcBef>
              <a:spcAft>
                <a:spcPts val="1200"/>
              </a:spcAft>
              <a:buNone/>
            </a:pPr>
            <a:r>
              <a:rPr lang="en">
                <a:solidFill>
                  <a:schemeClr val="dk1"/>
                </a:solidFill>
              </a:rPr>
              <a:t>The End!</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168050" y="128500"/>
            <a:ext cx="3926100" cy="923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4800">
                <a:solidFill>
                  <a:schemeClr val="dk1"/>
                </a:solidFill>
                <a:latin typeface="Playfair Display"/>
                <a:ea typeface="Playfair Display"/>
                <a:cs typeface="Playfair Display"/>
                <a:sym typeface="Playfair Display"/>
              </a:rPr>
              <a:t>Interaction</a:t>
            </a:r>
            <a:endParaRPr/>
          </a:p>
        </p:txBody>
      </p:sp>
      <p:pic>
        <p:nvPicPr>
          <p:cNvPr id="73" name="Google Shape;73;p16"/>
          <p:cNvPicPr preferRelativeResize="0"/>
          <p:nvPr/>
        </p:nvPicPr>
        <p:blipFill>
          <a:blip r:embed="rId3">
            <a:alphaModFix/>
          </a:blip>
          <a:stretch>
            <a:fillRect/>
          </a:stretch>
        </p:blipFill>
        <p:spPr>
          <a:xfrm>
            <a:off x="679675" y="1179550"/>
            <a:ext cx="7304025" cy="1988100"/>
          </a:xfrm>
          <a:prstGeom prst="rect">
            <a:avLst/>
          </a:prstGeom>
          <a:noFill/>
          <a:ln>
            <a:noFill/>
          </a:ln>
        </p:spPr>
      </p:pic>
      <p:sp>
        <p:nvSpPr>
          <p:cNvPr id="74" name="Google Shape;74;p16"/>
          <p:cNvSpPr txBox="1"/>
          <p:nvPr/>
        </p:nvSpPr>
        <p:spPr>
          <a:xfrm>
            <a:off x="1117050" y="3412175"/>
            <a:ext cx="69099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solidFill>
                  <a:schemeClr val="dk1"/>
                </a:solidFill>
                <a:highlight>
                  <a:schemeClr val="lt1"/>
                </a:highlight>
              </a:rPr>
              <a:t>flask framework to connect the frontend and backend. </a:t>
            </a:r>
            <a:endParaRPr sz="1700">
              <a:solidFill>
                <a:schemeClr val="dk1"/>
              </a:solidFill>
              <a:highlight>
                <a:schemeClr val="lt1"/>
              </a:highlight>
            </a:endParaRPr>
          </a:p>
          <a:p>
            <a:pPr indent="-336550" lvl="0" marL="457200" rtl="0" algn="l">
              <a:spcBef>
                <a:spcPts val="0"/>
              </a:spcBef>
              <a:spcAft>
                <a:spcPts val="0"/>
              </a:spcAft>
              <a:buClr>
                <a:schemeClr val="dk1"/>
              </a:buClr>
              <a:buSzPts val="1700"/>
              <a:buChar char="●"/>
            </a:pPr>
            <a:r>
              <a:rPr lang="en" sz="1700">
                <a:solidFill>
                  <a:schemeClr val="dk1"/>
                </a:solidFill>
                <a:highlight>
                  <a:schemeClr val="lt1"/>
                </a:highlight>
              </a:rPr>
              <a:t>set some limit on fonted data.</a:t>
            </a:r>
            <a:endParaRPr sz="1700">
              <a:solidFill>
                <a:schemeClr val="dk1"/>
              </a:solidFill>
              <a:highlight>
                <a:schemeClr val="lt1"/>
              </a:highlight>
            </a:endParaRPr>
          </a:p>
          <a:p>
            <a:pPr indent="0" lvl="0" marL="457200" rtl="0" algn="l">
              <a:spcBef>
                <a:spcPts val="0"/>
              </a:spcBef>
              <a:spcAft>
                <a:spcPts val="0"/>
              </a:spcAft>
              <a:buNone/>
            </a:pPr>
            <a:r>
              <a:rPr lang="en" sz="1700">
                <a:solidFill>
                  <a:schemeClr val="dk1"/>
                </a:solidFill>
                <a:highlight>
                  <a:schemeClr val="lt1"/>
                </a:highlight>
              </a:rPr>
              <a:t>e.g input cannot be null.</a:t>
            </a:r>
            <a:endParaRPr sz="1900">
              <a:solidFill>
                <a:schemeClr val="dk1"/>
              </a:solidFill>
              <a:highlight>
                <a:schemeClr val="lt1"/>
              </a:highlight>
              <a:latin typeface="Lato"/>
              <a:ea typeface="Lato"/>
              <a:cs typeface="Lato"/>
              <a:sym typeface="Lato"/>
            </a:endParaRPr>
          </a:p>
        </p:txBody>
      </p:sp>
      <p:sp>
        <p:nvSpPr>
          <p:cNvPr id="75" name="Google Shape;75;p16"/>
          <p:cNvSpPr txBox="1"/>
          <p:nvPr/>
        </p:nvSpPr>
        <p:spPr>
          <a:xfrm>
            <a:off x="6525850" y="4884600"/>
            <a:ext cx="26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7"/>
          <p:cNvPicPr preferRelativeResize="0"/>
          <p:nvPr/>
        </p:nvPicPr>
        <p:blipFill rotWithShape="1">
          <a:blip r:embed="rId3">
            <a:alphaModFix/>
          </a:blip>
          <a:srcRect b="0" l="0" r="39441" t="0"/>
          <a:stretch/>
        </p:blipFill>
        <p:spPr>
          <a:xfrm>
            <a:off x="5024625" y="1559100"/>
            <a:ext cx="3806976" cy="2305050"/>
          </a:xfrm>
          <a:prstGeom prst="rect">
            <a:avLst/>
          </a:prstGeom>
          <a:noFill/>
          <a:ln>
            <a:noFill/>
          </a:ln>
        </p:spPr>
      </p:pic>
      <p:sp>
        <p:nvSpPr>
          <p:cNvPr id="81" name="Google Shape;81;p17"/>
          <p:cNvSpPr txBox="1"/>
          <p:nvPr/>
        </p:nvSpPr>
        <p:spPr>
          <a:xfrm>
            <a:off x="233700" y="1128275"/>
            <a:ext cx="4338300" cy="306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highlight>
                  <a:schemeClr val="lt1"/>
                </a:highlight>
              </a:rPr>
              <a:t>D</a:t>
            </a:r>
            <a:r>
              <a:rPr b="1" lang="en" sz="1700">
                <a:solidFill>
                  <a:schemeClr val="dk1"/>
                </a:solidFill>
                <a:highlight>
                  <a:schemeClr val="lt1"/>
                </a:highlight>
              </a:rPr>
              <a:t>ivided as three parts</a:t>
            </a:r>
            <a:endParaRPr b="1" sz="1700">
              <a:solidFill>
                <a:schemeClr val="dk1"/>
              </a:solidFill>
              <a:highlight>
                <a:schemeClr val="lt1"/>
              </a:highlight>
            </a:endParaRPr>
          </a:p>
          <a:p>
            <a:pPr indent="0" lvl="0" marL="0" rtl="0" algn="ctr">
              <a:spcBef>
                <a:spcPts val="0"/>
              </a:spcBef>
              <a:spcAft>
                <a:spcPts val="0"/>
              </a:spcAft>
              <a:buNone/>
            </a:pPr>
            <a:r>
              <a:t/>
            </a:r>
            <a:endParaRPr b="1" sz="1700">
              <a:solidFill>
                <a:schemeClr val="dk1"/>
              </a:solidFill>
              <a:highlight>
                <a:schemeClr val="lt1"/>
              </a:highlight>
            </a:endParaRPr>
          </a:p>
          <a:p>
            <a:pPr indent="-317500" lvl="0" marL="457200" rtl="0" algn="l">
              <a:spcBef>
                <a:spcPts val="0"/>
              </a:spcBef>
              <a:spcAft>
                <a:spcPts val="0"/>
              </a:spcAft>
              <a:buClr>
                <a:schemeClr val="dk1"/>
              </a:buClr>
              <a:buSzPts val="1400"/>
              <a:buAutoNum type="arabicPeriod"/>
            </a:pPr>
            <a:r>
              <a:rPr lang="en" sz="1600">
                <a:solidFill>
                  <a:schemeClr val="dk1"/>
                </a:solidFill>
                <a:highlight>
                  <a:schemeClr val="lt1"/>
                </a:highlight>
              </a:rPr>
              <a:t>app.py</a:t>
            </a:r>
            <a:r>
              <a:rPr lang="en" sz="1700">
                <a:solidFill>
                  <a:schemeClr val="dk1"/>
                </a:solidFill>
                <a:highlight>
                  <a:schemeClr val="lt1"/>
                </a:highlight>
              </a:rPr>
              <a:t> which include the main logic of our applications. </a:t>
            </a:r>
            <a:endParaRPr sz="1700">
              <a:solidFill>
                <a:schemeClr val="dk1"/>
              </a:solidFill>
              <a:highlight>
                <a:schemeClr val="lt1"/>
              </a:highlight>
            </a:endParaRPr>
          </a:p>
          <a:p>
            <a:pPr indent="0" lvl="0" marL="457200" rtl="0" algn="l">
              <a:spcBef>
                <a:spcPts val="0"/>
              </a:spcBef>
              <a:spcAft>
                <a:spcPts val="0"/>
              </a:spcAft>
              <a:buNone/>
            </a:pPr>
            <a:r>
              <a:t/>
            </a:r>
            <a:endParaRPr sz="1700">
              <a:solidFill>
                <a:schemeClr val="dk1"/>
              </a:solidFill>
              <a:highlight>
                <a:schemeClr val="lt1"/>
              </a:highlight>
            </a:endParaRPr>
          </a:p>
          <a:p>
            <a:pPr indent="-317500" lvl="0" marL="457200" rtl="0" algn="l">
              <a:spcBef>
                <a:spcPts val="0"/>
              </a:spcBef>
              <a:spcAft>
                <a:spcPts val="0"/>
              </a:spcAft>
              <a:buClr>
                <a:schemeClr val="dk1"/>
              </a:buClr>
              <a:buSzPts val="1400"/>
              <a:buAutoNum type="arabicPeriod"/>
            </a:pPr>
            <a:r>
              <a:rPr lang="en" sz="1600">
                <a:solidFill>
                  <a:schemeClr val="dk1"/>
                </a:solidFill>
                <a:highlight>
                  <a:schemeClr val="lt1"/>
                </a:highlight>
              </a:rPr>
              <a:t>static</a:t>
            </a:r>
            <a:r>
              <a:rPr lang="en" sz="1700">
                <a:solidFill>
                  <a:schemeClr val="dk1"/>
                </a:solidFill>
                <a:highlight>
                  <a:schemeClr val="lt1"/>
                </a:highlight>
              </a:rPr>
              <a:t> and </a:t>
            </a:r>
            <a:r>
              <a:rPr lang="en" sz="1600">
                <a:solidFill>
                  <a:schemeClr val="dk1"/>
                </a:solidFill>
                <a:highlight>
                  <a:schemeClr val="lt1"/>
                </a:highlight>
              </a:rPr>
              <a:t>templates</a:t>
            </a:r>
            <a:r>
              <a:rPr lang="en" sz="1700">
                <a:solidFill>
                  <a:schemeClr val="dk1"/>
                </a:solidFill>
                <a:highlight>
                  <a:schemeClr val="lt1"/>
                </a:highlight>
              </a:rPr>
              <a:t> flies we store the fronted pages in the flask framework.</a:t>
            </a:r>
            <a:endParaRPr sz="1700">
              <a:solidFill>
                <a:schemeClr val="dk1"/>
              </a:solidFill>
              <a:highlight>
                <a:schemeClr val="lt1"/>
              </a:highlight>
            </a:endParaRPr>
          </a:p>
          <a:p>
            <a:pPr indent="0" lvl="0" marL="457200" rtl="0" algn="l">
              <a:spcBef>
                <a:spcPts val="0"/>
              </a:spcBef>
              <a:spcAft>
                <a:spcPts val="0"/>
              </a:spcAft>
              <a:buNone/>
            </a:pPr>
            <a:r>
              <a:rPr lang="en" sz="1700">
                <a:solidFill>
                  <a:schemeClr val="dk1"/>
                </a:solidFill>
                <a:highlight>
                  <a:schemeClr val="lt1"/>
                </a:highlight>
              </a:rPr>
              <a:t> </a:t>
            </a:r>
            <a:endParaRPr sz="1700">
              <a:solidFill>
                <a:schemeClr val="dk1"/>
              </a:solidFill>
              <a:highlight>
                <a:schemeClr val="lt1"/>
              </a:highlight>
            </a:endParaRPr>
          </a:p>
          <a:p>
            <a:pPr indent="-317500" lvl="0" marL="457200" rtl="0" algn="l">
              <a:spcBef>
                <a:spcPts val="0"/>
              </a:spcBef>
              <a:spcAft>
                <a:spcPts val="0"/>
              </a:spcAft>
              <a:buClr>
                <a:schemeClr val="dk1"/>
              </a:buClr>
              <a:buSzPts val="1400"/>
              <a:buAutoNum type="arabicPeriod"/>
            </a:pPr>
            <a:r>
              <a:rPr lang="en" sz="1700">
                <a:solidFill>
                  <a:schemeClr val="dk1"/>
                </a:solidFill>
                <a:highlight>
                  <a:schemeClr val="lt1"/>
                </a:highlight>
              </a:rPr>
              <a:t>And the then the </a:t>
            </a:r>
            <a:r>
              <a:rPr lang="en" sz="1600">
                <a:solidFill>
                  <a:schemeClr val="dk1"/>
                </a:solidFill>
                <a:highlight>
                  <a:schemeClr val="lt1"/>
                </a:highlight>
              </a:rPr>
              <a:t>blueprints</a:t>
            </a:r>
            <a:r>
              <a:rPr lang="en" sz="1700">
                <a:solidFill>
                  <a:schemeClr val="dk1"/>
                </a:solidFill>
                <a:highlight>
                  <a:schemeClr val="lt1"/>
                </a:highlight>
              </a:rPr>
              <a:t> stores the functions of the application which help us to do different operations. </a:t>
            </a:r>
            <a:endParaRPr sz="1900">
              <a:solidFill>
                <a:schemeClr val="dk1"/>
              </a:solidFill>
              <a:highlight>
                <a:schemeClr val="lt1"/>
              </a:highlight>
              <a:latin typeface="Lato"/>
              <a:ea typeface="Lato"/>
              <a:cs typeface="Lato"/>
              <a:sym typeface="Lato"/>
            </a:endParaRPr>
          </a:p>
        </p:txBody>
      </p:sp>
      <p:sp>
        <p:nvSpPr>
          <p:cNvPr id="82" name="Google Shape;82;p17"/>
          <p:cNvSpPr txBox="1"/>
          <p:nvPr/>
        </p:nvSpPr>
        <p:spPr>
          <a:xfrm>
            <a:off x="436125" y="345650"/>
            <a:ext cx="3729300" cy="6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50">
                <a:solidFill>
                  <a:schemeClr val="dk1"/>
                </a:solidFill>
                <a:latin typeface="Playfair Display"/>
                <a:ea typeface="Playfair Display"/>
                <a:cs typeface="Playfair Display"/>
                <a:sym typeface="Playfair Display"/>
              </a:rPr>
              <a:t>Overall Framework</a:t>
            </a:r>
            <a:endParaRPr>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3929800" y="547400"/>
            <a:ext cx="5064149" cy="3634275"/>
          </a:xfrm>
          <a:prstGeom prst="rect">
            <a:avLst/>
          </a:prstGeom>
          <a:noFill/>
          <a:ln>
            <a:noFill/>
          </a:ln>
        </p:spPr>
      </p:pic>
      <p:sp>
        <p:nvSpPr>
          <p:cNvPr id="88" name="Google Shape;88;p18"/>
          <p:cNvSpPr/>
          <p:nvPr/>
        </p:nvSpPr>
        <p:spPr>
          <a:xfrm>
            <a:off x="4288875" y="988575"/>
            <a:ext cx="2724000" cy="100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4288875" y="2025600"/>
            <a:ext cx="2724000" cy="13989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nvSpPr>
        <p:spPr>
          <a:xfrm>
            <a:off x="4288875" y="4403875"/>
            <a:ext cx="474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More details can see our code files.</a:t>
            </a:r>
            <a:endParaRPr sz="1200"/>
          </a:p>
        </p:txBody>
      </p:sp>
      <p:sp>
        <p:nvSpPr>
          <p:cNvPr id="91" name="Google Shape;91;p18"/>
          <p:cNvSpPr txBox="1"/>
          <p:nvPr/>
        </p:nvSpPr>
        <p:spPr>
          <a:xfrm>
            <a:off x="399300" y="988575"/>
            <a:ext cx="3189900" cy="2878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sz="1500">
                <a:solidFill>
                  <a:schemeClr val="dk1"/>
                </a:solidFill>
                <a:highlight>
                  <a:schemeClr val="lt1"/>
                </a:highlight>
              </a:rPr>
              <a:t>F</a:t>
            </a:r>
            <a:r>
              <a:rPr lang="en" sz="1500">
                <a:solidFill>
                  <a:schemeClr val="dk1"/>
                </a:solidFill>
                <a:highlight>
                  <a:schemeClr val="lt1"/>
                </a:highlight>
              </a:rPr>
              <a:t>our python documents in the </a:t>
            </a:r>
            <a:r>
              <a:rPr lang="en" sz="1500">
                <a:solidFill>
                  <a:schemeClr val="dk1"/>
                </a:solidFill>
                <a:highlight>
                  <a:schemeClr val="lt1"/>
                </a:highlight>
              </a:rPr>
              <a:t>redbox</a:t>
            </a:r>
            <a:r>
              <a:rPr lang="en" sz="1500">
                <a:solidFill>
                  <a:schemeClr val="dk1"/>
                </a:solidFill>
                <a:highlight>
                  <a:schemeClr val="lt1"/>
                </a:highlight>
              </a:rPr>
              <a:t> </a:t>
            </a:r>
            <a:r>
              <a:rPr lang="en" sz="1600">
                <a:solidFill>
                  <a:schemeClr val="dk1"/>
                </a:solidFill>
                <a:highlight>
                  <a:schemeClr val="lt1"/>
                </a:highlight>
              </a:rPr>
              <a:t>is to get the data and do data washing. </a:t>
            </a:r>
            <a:endParaRPr sz="1600">
              <a:solidFill>
                <a:schemeClr val="dk1"/>
              </a:solidFill>
              <a:highlight>
                <a:schemeClr val="lt1"/>
              </a:highlight>
            </a:endParaRPr>
          </a:p>
          <a:p>
            <a:pPr indent="0" lvl="0" marL="457200" rtl="0" algn="l">
              <a:spcBef>
                <a:spcPts val="0"/>
              </a:spcBef>
              <a:spcAft>
                <a:spcPts val="0"/>
              </a:spcAft>
              <a:buNone/>
            </a:pPr>
            <a:r>
              <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 sz="1600">
                <a:solidFill>
                  <a:schemeClr val="dk1"/>
                </a:solidFill>
                <a:highlight>
                  <a:schemeClr val="lt1"/>
                </a:highlight>
              </a:rPr>
              <a:t>In the greenbox is </a:t>
            </a:r>
            <a:r>
              <a:rPr lang="en" sz="1600">
                <a:solidFill>
                  <a:schemeClr val="dk1"/>
                </a:solidFill>
                <a:highlight>
                  <a:schemeClr val="lt1"/>
                </a:highlight>
              </a:rPr>
              <a:t>to connect the database to do more logic processing. </a:t>
            </a:r>
            <a:endParaRPr sz="1600">
              <a:solidFill>
                <a:schemeClr val="dk1"/>
              </a:solidFill>
              <a:highlight>
                <a:schemeClr val="lt1"/>
              </a:highlight>
            </a:endParaRPr>
          </a:p>
          <a:p>
            <a:pPr indent="0" lvl="0" marL="457200" rtl="0" algn="l">
              <a:spcBef>
                <a:spcPts val="0"/>
              </a:spcBef>
              <a:spcAft>
                <a:spcPts val="0"/>
              </a:spcAft>
              <a:buNone/>
            </a:pPr>
            <a:r>
              <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 sz="1600">
                <a:solidFill>
                  <a:schemeClr val="dk1"/>
                </a:solidFill>
                <a:highlight>
                  <a:schemeClr val="lt1"/>
                </a:highlight>
              </a:rPr>
              <a:t>This our blueprints to schedule the whole application. </a:t>
            </a:r>
            <a:endParaRPr sz="1600">
              <a:solidFill>
                <a:schemeClr val="dk1"/>
              </a:solidFill>
              <a:highlight>
                <a:schemeClr val="lt1"/>
              </a:highlight>
            </a:endParaRPr>
          </a:p>
        </p:txBody>
      </p:sp>
      <p:sp>
        <p:nvSpPr>
          <p:cNvPr id="92" name="Google Shape;92;p18"/>
          <p:cNvSpPr txBox="1"/>
          <p:nvPr/>
        </p:nvSpPr>
        <p:spPr>
          <a:xfrm>
            <a:off x="230425" y="164575"/>
            <a:ext cx="3000000" cy="6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50">
                <a:solidFill>
                  <a:schemeClr val="dk1"/>
                </a:solidFill>
                <a:latin typeface="Playfair Display"/>
                <a:ea typeface="Playfair Display"/>
                <a:cs typeface="Playfair Display"/>
                <a:sym typeface="Playfair Display"/>
              </a:rPr>
              <a:t>Blueprints</a:t>
            </a:r>
            <a:endParaRPr sz="2100">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nvSpPr>
        <p:spPr>
          <a:xfrm>
            <a:off x="237250" y="128525"/>
            <a:ext cx="4212600" cy="923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4800">
                <a:solidFill>
                  <a:schemeClr val="dk1"/>
                </a:solidFill>
                <a:latin typeface="Playfair Display"/>
                <a:ea typeface="Playfair Display"/>
                <a:cs typeface="Playfair Display"/>
                <a:sym typeface="Playfair Display"/>
              </a:rPr>
              <a:t>Backend</a:t>
            </a:r>
            <a:endParaRPr/>
          </a:p>
        </p:txBody>
      </p:sp>
      <p:pic>
        <p:nvPicPr>
          <p:cNvPr id="98" name="Google Shape;98;p19"/>
          <p:cNvPicPr preferRelativeResize="0"/>
          <p:nvPr/>
        </p:nvPicPr>
        <p:blipFill>
          <a:blip r:embed="rId3">
            <a:alphaModFix/>
          </a:blip>
          <a:stretch>
            <a:fillRect/>
          </a:stretch>
        </p:blipFill>
        <p:spPr>
          <a:xfrm>
            <a:off x="3116475" y="418475"/>
            <a:ext cx="5915151" cy="4006051"/>
          </a:xfrm>
          <a:prstGeom prst="rect">
            <a:avLst/>
          </a:prstGeom>
          <a:noFill/>
          <a:ln>
            <a:noFill/>
          </a:ln>
        </p:spPr>
      </p:pic>
      <p:sp>
        <p:nvSpPr>
          <p:cNvPr id="99" name="Google Shape;99;p19"/>
          <p:cNvSpPr txBox="1"/>
          <p:nvPr/>
        </p:nvSpPr>
        <p:spPr>
          <a:xfrm>
            <a:off x="995675" y="2486600"/>
            <a:ext cx="59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00" name="Google Shape;100;p19"/>
          <p:cNvSpPr txBox="1"/>
          <p:nvPr/>
        </p:nvSpPr>
        <p:spPr>
          <a:xfrm>
            <a:off x="-70825" y="1355300"/>
            <a:ext cx="3224100" cy="2662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Lato"/>
              <a:buChar char="●"/>
            </a:pPr>
            <a:r>
              <a:rPr b="1" lang="en" sz="1500">
                <a:solidFill>
                  <a:schemeClr val="dk1"/>
                </a:solidFill>
                <a:latin typeface="Lato"/>
                <a:ea typeface="Lato"/>
                <a:cs typeface="Lato"/>
                <a:sym typeface="Lato"/>
              </a:rPr>
              <a:t>The structure of the documents in database, which not means this is a relation database.</a:t>
            </a:r>
            <a:endParaRPr b="1" sz="1500">
              <a:solidFill>
                <a:schemeClr val="dk1"/>
              </a:solidFill>
              <a:latin typeface="Lato"/>
              <a:ea typeface="Lato"/>
              <a:cs typeface="Lato"/>
              <a:sym typeface="Lato"/>
            </a:endParaRPr>
          </a:p>
          <a:p>
            <a:pPr indent="0" lvl="0" marL="0" rtl="0" algn="l">
              <a:spcBef>
                <a:spcPts val="0"/>
              </a:spcBef>
              <a:spcAft>
                <a:spcPts val="0"/>
              </a:spcAft>
              <a:buNone/>
            </a:pPr>
            <a:r>
              <a:t/>
            </a:r>
            <a:endParaRPr b="1" sz="15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b="1" lang="en" sz="1500">
                <a:solidFill>
                  <a:schemeClr val="dk1"/>
                </a:solidFill>
                <a:latin typeface="Lato"/>
                <a:ea typeface="Lato"/>
                <a:cs typeface="Lato"/>
                <a:sym typeface="Lato"/>
              </a:rPr>
              <a:t>The reason why split the structure in such amount of documents is  used for the development of the systems.</a:t>
            </a:r>
            <a:r>
              <a:rPr b="1" lang="en" sz="1300">
                <a:solidFill>
                  <a:schemeClr val="dk1"/>
                </a:solidFill>
                <a:latin typeface="Lato"/>
                <a:ea typeface="Lato"/>
                <a:cs typeface="Lato"/>
                <a:sym typeface="Lato"/>
              </a:rPr>
              <a:t> </a:t>
            </a:r>
            <a:endParaRPr b="1"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nvSpPr>
        <p:spPr>
          <a:xfrm>
            <a:off x="868050" y="1037975"/>
            <a:ext cx="74079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dk1"/>
                </a:solidFill>
              </a:rPr>
              <a:t>When the system is perfect enough in the future, the id of the document can be directly called to obtain the attribute data, which will save time when the amount of data is large. Unfortunately, we still have to search from top documents to target document doing the process.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1"/>
          <p:cNvPicPr preferRelativeResize="0"/>
          <p:nvPr/>
        </p:nvPicPr>
        <p:blipFill>
          <a:blip r:embed="rId3">
            <a:alphaModFix/>
          </a:blip>
          <a:stretch>
            <a:fillRect/>
          </a:stretch>
        </p:blipFill>
        <p:spPr>
          <a:xfrm>
            <a:off x="673225" y="152400"/>
            <a:ext cx="7681905"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